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14"/>
  </p:notesMasterIdLst>
  <p:sldIdLst>
    <p:sldId id="2145709969" r:id="rId6"/>
    <p:sldId id="2145709797" r:id="rId7"/>
    <p:sldId id="2145709807" r:id="rId8"/>
    <p:sldId id="2145709968" r:id="rId9"/>
    <p:sldId id="2145709798" r:id="rId10"/>
    <p:sldId id="2145709841" r:id="rId11"/>
    <p:sldId id="10926" r:id="rId12"/>
    <p:sldId id="214570982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779A47-3208-49E9-973A-09C85ECC1883}">
          <p14:sldIdLst>
            <p14:sldId id="2145709969"/>
          </p14:sldIdLst>
        </p14:section>
        <p14:section name="مناقشة إستراتيجية البصيرة (أسئلتنا ونموذجنا) - خطط الوكالة لمدة 3 سنوات" id="{952A8920-54DF-4AB9-8F99-6AEBE391BD96}">
          <p14:sldIdLst>
            <p14:sldId id="2145709797"/>
            <p14:sldId id="2145709807"/>
            <p14:sldId id="2145709968"/>
          </p14:sldIdLst>
        </p14:section>
        <p14:section name="مناقشة توقعات محركات عبء العمل" id="{FDB5CFA6-5CCB-4569-8B60-50A1774D7DA9}">
          <p14:sldIdLst>
            <p14:sldId id="2145709798"/>
            <p14:sldId id="2145709841"/>
            <p14:sldId id="10926"/>
            <p14:sldId id="2145709827"/>
          </p14:sldIdLst>
        </p14:section>
      </p14:sectionLst>
    </p:ext>
    <p:ext uri="{EFAFB233-063F-42B5-8137-9DF3F51BA10A}">
      <p15:sldGuideLst xmlns:p15="http://schemas.microsoft.com/office/powerpoint/2012/main">
        <p15:guide id="3" pos="540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Zakhab, Mubin (UAE)" initials="AZM(" lastIdx="99" clrIdx="0">
    <p:extLst>
      <p:ext uri="{19B8F6BF-5375-455C-9EA6-DF929625EA0E}">
        <p15:presenceInfo xmlns:p15="http://schemas.microsoft.com/office/powerpoint/2012/main" userId="S::malzakhab1@KPMG.com::33e019b2-cfd8-456b-8e82-993be1728255" providerId="AD"/>
      </p:ext>
    </p:extLst>
  </p:cmAuthor>
  <p:cmAuthor id="2" name="Sheikh Issa, Tareq" initials="SIT" lastIdx="14" clrIdx="1">
    <p:extLst>
      <p:ext uri="{19B8F6BF-5375-455C-9EA6-DF929625EA0E}">
        <p15:presenceInfo xmlns:p15="http://schemas.microsoft.com/office/powerpoint/2012/main" userId="S::tareqissa@kpmg.com::315429b1-20cb-4c8f-9bae-e733317e0f93" providerId="AD"/>
      </p:ext>
    </p:extLst>
  </p:cmAuthor>
  <p:cmAuthor id="3" name="Gupta, Tanisha" initials="GT" lastIdx="6" clrIdx="2">
    <p:extLst>
      <p:ext uri="{19B8F6BF-5375-455C-9EA6-DF929625EA0E}">
        <p15:presenceInfo xmlns:p15="http://schemas.microsoft.com/office/powerpoint/2012/main" userId="S::tanishagupta1@kpmg.com::7b6b0a7f-4d4c-4933-be9e-5b09c4f33a41" providerId="AD"/>
      </p:ext>
    </p:extLst>
  </p:cmAuthor>
  <p:cmAuthor id="4" name="Salman, Diana" initials="SD" lastIdx="14" clrIdx="3">
    <p:extLst>
      <p:ext uri="{19B8F6BF-5375-455C-9EA6-DF929625EA0E}">
        <p15:presenceInfo xmlns:p15="http://schemas.microsoft.com/office/powerpoint/2012/main" userId="S::dsalman@KPMG.com::6c127a33-9fb6-44d8-8007-1bcee7e82507" providerId="AD"/>
      </p:ext>
    </p:extLst>
  </p:cmAuthor>
  <p:cmAuthor id="5" name="Leung, Andy (UAE)" initials="LA(" lastIdx="10" clrIdx="4">
    <p:extLst>
      <p:ext uri="{19B8F6BF-5375-455C-9EA6-DF929625EA0E}">
        <p15:presenceInfo xmlns:p15="http://schemas.microsoft.com/office/powerpoint/2012/main" userId="S::aleung3@kpmg.com::4f695b12-7ad6-4df8-8fa5-0656589855bb" providerId="AD"/>
      </p:ext>
    </p:extLst>
  </p:cmAuthor>
  <p:cmAuthor id="6" name="AlBahri, Maryam" initials="AM" lastIdx="1" clrIdx="5">
    <p:extLst>
      <p:ext uri="{19B8F6BF-5375-455C-9EA6-DF929625EA0E}">
        <p15:presenceInfo xmlns:p15="http://schemas.microsoft.com/office/powerpoint/2012/main" userId="S::malbahri@kpmg.com::c7186cd7-fc49-4638-9042-28dfe602722b" providerId="AD"/>
      </p:ext>
    </p:extLst>
  </p:cmAuthor>
  <p:cmAuthor id="7" name="Almajed, Oday" initials="AO" lastIdx="6" clrIdx="6">
    <p:extLst>
      <p:ext uri="{19B8F6BF-5375-455C-9EA6-DF929625EA0E}">
        <p15:presenceInfo xmlns:p15="http://schemas.microsoft.com/office/powerpoint/2012/main" userId="S::oalmajed@kpmg.com::689a7cab-e4f1-42e3-a765-895b0f7ccb44" providerId="AD"/>
      </p:ext>
    </p:extLst>
  </p:cmAuthor>
  <p:cmAuthor id="8" name="Alswailem, Faisal" initials="AF" lastIdx="27" clrIdx="7">
    <p:extLst>
      <p:ext uri="{19B8F6BF-5375-455C-9EA6-DF929625EA0E}">
        <p15:presenceInfo xmlns:p15="http://schemas.microsoft.com/office/powerpoint/2012/main" userId="S::falswailem@kpmg.com::d183e5b4-2bb4-4ca8-a010-903287ae35d3" providerId="AD"/>
      </p:ext>
    </p:extLst>
  </p:cmAuthor>
  <p:cmAuthor id="9" name="Abdullah, Nazeeh" initials="AN" lastIdx="33" clrIdx="8">
    <p:extLst>
      <p:ext uri="{19B8F6BF-5375-455C-9EA6-DF929625EA0E}">
        <p15:presenceInfo xmlns:p15="http://schemas.microsoft.com/office/powerpoint/2012/main" userId="S::nazeehabdullah@kpmg.com::eb42a43b-d321-47c0-aad9-dadd91368845" providerId="AD"/>
      </p:ext>
    </p:extLst>
  </p:cmAuthor>
  <p:cmAuthor id="10" name="Dhingra, Charu" initials="DC" lastIdx="49" clrIdx="9">
    <p:extLst>
      <p:ext uri="{19B8F6BF-5375-455C-9EA6-DF929625EA0E}">
        <p15:presenceInfo xmlns:p15="http://schemas.microsoft.com/office/powerpoint/2012/main" userId="S::cdhingra@KPMG.com::c982e83e-6c76-465f-bcb6-fa67299504ac" providerId="AD"/>
      </p:ext>
    </p:extLst>
  </p:cmAuthor>
  <p:cmAuthor id="11" name="Hijawi, Marwan" initials="HM" lastIdx="10" clrIdx="10">
    <p:extLst>
      <p:ext uri="{19B8F6BF-5375-455C-9EA6-DF929625EA0E}">
        <p15:presenceInfo xmlns:p15="http://schemas.microsoft.com/office/powerpoint/2012/main" userId="S::mhijawi@kpmg.com::e432c416-fc92-4363-912f-374d5965b76e" providerId="AD"/>
      </p:ext>
    </p:extLst>
  </p:cmAuthor>
  <p:cmAuthor id="12" name="Dikshit, Himaanshu" initials="DH" lastIdx="3" clrIdx="11">
    <p:extLst>
      <p:ext uri="{19B8F6BF-5375-455C-9EA6-DF929625EA0E}">
        <p15:presenceInfo xmlns:p15="http://schemas.microsoft.com/office/powerpoint/2012/main" userId="S::himaanshud@kpmg.com::f506cf6b-65ca-4da7-a61c-b6ca7bc83068" providerId="AD"/>
      </p:ext>
    </p:extLst>
  </p:cmAuthor>
  <p:cmAuthor id="13" name="Nagy, Yousof" initials="NY" lastIdx="1" clrIdx="12">
    <p:extLst>
      <p:ext uri="{19B8F6BF-5375-455C-9EA6-DF929625EA0E}">
        <p15:presenceInfo xmlns:p15="http://schemas.microsoft.com/office/powerpoint/2012/main" userId="S::ynagy@KPMG.com::43a1cf74-ecc4-4562-822c-376b91ed3858" providerId="AD"/>
      </p:ext>
    </p:extLst>
  </p:cmAuthor>
  <p:cmAuthor id="14" name="Bagga, Simran" initials="BS" lastIdx="6" clrIdx="13">
    <p:extLst>
      <p:ext uri="{19B8F6BF-5375-455C-9EA6-DF929625EA0E}">
        <p15:presenceInfo xmlns:p15="http://schemas.microsoft.com/office/powerpoint/2012/main" userId="S::sbagga@KPMG.com::d4fcf10e-5da1-4421-8b92-cc44605317b7" providerId="AD"/>
      </p:ext>
    </p:extLst>
  </p:cmAuthor>
  <p:cmAuthor id="15" name="Alkhowaiter, Abdulrahman" initials="AA" lastIdx="6" clrIdx="14">
    <p:extLst>
      <p:ext uri="{19B8F6BF-5375-455C-9EA6-DF929625EA0E}">
        <p15:presenceInfo xmlns:p15="http://schemas.microsoft.com/office/powerpoint/2012/main" userId="S::aalkhowaiter@kpmg.com::89a861c1-c3a7-400d-beb2-21d903de0190" providerId="AD"/>
      </p:ext>
    </p:extLst>
  </p:cmAuthor>
  <p:cmAuthor id="16" name="Chehade, Hind (UAE)" initials="CH(" lastIdx="9" clrIdx="15">
    <p:extLst>
      <p:ext uri="{19B8F6BF-5375-455C-9EA6-DF929625EA0E}">
        <p15:presenceInfo xmlns:p15="http://schemas.microsoft.com/office/powerpoint/2012/main" userId="S::hchehade1@KPMG.com::29f829b6-a899-42dc-8987-8247a8ff3114" providerId="AD"/>
      </p:ext>
    </p:extLst>
  </p:cmAuthor>
  <p:cmAuthor id="17" name="Saleh, Firas" initials="SF" lastIdx="72" clrIdx="16">
    <p:extLst>
      <p:ext uri="{19B8F6BF-5375-455C-9EA6-DF929625EA0E}">
        <p15:presenceInfo xmlns:p15="http://schemas.microsoft.com/office/powerpoint/2012/main" userId="S::ferassaleh@kpmg.com::b75b1de0-8a20-4493-b6cb-330a64b29249" providerId="AD"/>
      </p:ext>
    </p:extLst>
  </p:cmAuthor>
  <p:cmAuthor id="18" name="Gupta, Nupur" initials="GN" lastIdx="1" clrIdx="17">
    <p:extLst>
      <p:ext uri="{19B8F6BF-5375-455C-9EA6-DF929625EA0E}">
        <p15:presenceInfo xmlns:p15="http://schemas.microsoft.com/office/powerpoint/2012/main" userId="S::nupurgupta3@kpmg.com::15cb98ee-ee81-4286-89b1-8edf38930c6f" providerId="AD"/>
      </p:ext>
    </p:extLst>
  </p:cmAuthor>
  <p:cmAuthor id="19" name="Almarzuki, Reema" initials="AR" lastIdx="5" clrIdx="18">
    <p:extLst>
      <p:ext uri="{19B8F6BF-5375-455C-9EA6-DF929625EA0E}">
        <p15:presenceInfo xmlns:p15="http://schemas.microsoft.com/office/powerpoint/2012/main" userId="S::reemaalmarzuki@kpmg.com::2b12ce9c-5705-40ef-976c-6a6f7643a75e" providerId="AD"/>
      </p:ext>
    </p:extLst>
  </p:cmAuthor>
  <p:cmAuthor id="20" name="Baruzayq, Abdullah" initials="BA" lastIdx="7" clrIdx="19">
    <p:extLst>
      <p:ext uri="{19B8F6BF-5375-455C-9EA6-DF929625EA0E}">
        <p15:presenceInfo xmlns:p15="http://schemas.microsoft.com/office/powerpoint/2012/main" userId="S::abaruzayq@kpmg.com::00709421-e5cf-4c12-a4c9-ede81e84357d" providerId="AD"/>
      </p:ext>
    </p:extLst>
  </p:cmAuthor>
  <p:cmAuthor id="21" name="Alsager, Sager" initials="AS" lastIdx="1" clrIdx="20">
    <p:extLst>
      <p:ext uri="{19B8F6BF-5375-455C-9EA6-DF929625EA0E}">
        <p15:presenceInfo xmlns:p15="http://schemas.microsoft.com/office/powerpoint/2012/main" userId="S::salsager@kpmg.com::e3b0ffdb-e06a-4d9a-aac4-895e396956ac" providerId="AD"/>
      </p:ext>
    </p:extLst>
  </p:cmAuthor>
  <p:cmAuthor id="22" name="Eid, Salim" initials="ES" lastIdx="2" clrIdx="21">
    <p:extLst>
      <p:ext uri="{19B8F6BF-5375-455C-9EA6-DF929625EA0E}">
        <p15:presenceInfo xmlns:p15="http://schemas.microsoft.com/office/powerpoint/2012/main" userId="S::seid@kpmg.com::7d534f9c-f22d-458d-b9d9-3724efce67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13"/>
    <a:srgbClr val="D1F4E3"/>
    <a:srgbClr val="74DEAC"/>
    <a:srgbClr val="2BB473"/>
    <a:srgbClr val="FFB3B5"/>
    <a:srgbClr val="FF7C80"/>
    <a:srgbClr val="999999"/>
    <a:srgbClr val="0B4142"/>
    <a:srgbClr val="208756"/>
    <a:srgbClr val="165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E28AD-5592-4DFA-A515-60CC9F03BE20}" v="2" dt="2022-11-29T15:24:1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pos="540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3FD0-9965-4C78-84E6-F5AD72E16C6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4F30-B7F7-41AF-9873-33196B2BE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أغسط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01DCD-1923-42F5-9AD0-1E43E1A0E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0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</a:tabLs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4F30-B7F7-41AF-9873-33196B2BE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49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</a:tabLs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4F30-B7F7-41AF-9873-33196B2BE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93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</a:tabLs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4F30-B7F7-41AF-9873-33196B2BE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9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</a:tabLs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4F30-B7F7-41AF-9873-33196B2BE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31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3E9A02-D185-6F42-9250-0A78A1C17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0084" y="683878"/>
            <a:ext cx="2717034" cy="83402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F941AA7-CABA-E249-8DF8-FFFE5FF684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69D9689-7B4B-C04E-B9ED-4ACC4D7F62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3281" y="4882920"/>
            <a:ext cx="3759639" cy="28344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accent4"/>
                </a:solidFill>
                <a:latin typeface="+mj-lt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0C52D38-BF22-2647-A21E-FAC1AFA38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864" y="6181345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سبتمبر </a:t>
            </a:r>
            <a:r>
              <a:rPr lang="en-US"/>
              <a:t>2020</a:t>
            </a:r>
            <a:endParaRPr lang="en-S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AFC449-1F5D-F641-8B2F-22FD168A1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715" y="3648456"/>
            <a:ext cx="6018206" cy="1167721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ln>
                  <a:noFill/>
                </a:ln>
                <a:solidFill>
                  <a:schemeClr val="bg1"/>
                </a:solidFill>
                <a:latin typeface="29LT Bukra" panose="020B0504040000000004" pitchFamily="34" charset="-78"/>
                <a:cs typeface="+mj-cs"/>
              </a:defRPr>
            </a:lvl1pPr>
          </a:lstStyle>
          <a:p>
            <a:r>
              <a:rPr lang="ar-SA"/>
              <a:t>مثال لعنوان رئيسـي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9625CCF4-D379-0648-B59E-9573AC631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0341" y="6181345"/>
            <a:ext cx="4422579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مكتب الوزير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4504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6D9C43-3679-3047-AF0E-0E261CB22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77" y="6362700"/>
            <a:ext cx="12192000" cy="49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6613"/>
            <a:ext cx="10515600" cy="854075"/>
          </a:xfrm>
        </p:spPr>
        <p:txBody>
          <a:bodyPr/>
          <a:lstStyle>
            <a:lvl1pPr>
              <a:defRPr sz="3200" b="1" i="0">
                <a:latin typeface="HRSD Title" panose="02000906030000020004" pitchFamily="2" charset="-78"/>
                <a:cs typeface="HRSD Title" panose="02000906030000020004" pitchFamily="2" charset="-78"/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1600">
                <a:latin typeface="HRSD" panose="02000906030000020004" pitchFamily="2" charset="-78"/>
                <a:cs typeface="HRSD" panose="02000906030000020004" pitchFamily="2" charset="-78"/>
              </a:defRPr>
            </a:lvl1pPr>
            <a:lvl2pPr>
              <a:defRPr sz="1400">
                <a:latin typeface="HRSD" panose="02000906030000020004" pitchFamily="2" charset="-78"/>
                <a:cs typeface="HRSD" panose="02000906030000020004" pitchFamily="2" charset="-78"/>
              </a:defRPr>
            </a:lvl2pPr>
            <a:lvl3pPr>
              <a:defRPr sz="1200">
                <a:latin typeface="HRSD" panose="02000906030000020004" pitchFamily="2" charset="-78"/>
                <a:cs typeface="HRSD" panose="02000906030000020004" pitchFamily="2" charset="-78"/>
              </a:defRPr>
            </a:lvl3pPr>
            <a:lvl4pPr>
              <a:defRPr sz="1100">
                <a:latin typeface="HRSD" panose="02000906030000020004" pitchFamily="2" charset="-78"/>
                <a:cs typeface="HRSD" panose="02000906030000020004" pitchFamily="2" charset="-78"/>
              </a:defRPr>
            </a:lvl4pPr>
            <a:lvl5pPr>
              <a:defRPr sz="1100">
                <a:latin typeface="HRSD" panose="02000906030000020004" pitchFamily="2" charset="-78"/>
                <a:cs typeface="HRSD" panose="02000906030000020004" pitchFamily="2" charset="-78"/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40DA4-8EA3-0D48-9EF1-06B4D5139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795F15-0D02-4C4B-8274-8575E32F0843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 محفوظة لـ وزارة الموارد البشرية والتنمية الاجتماعية 2020 © </a:t>
            </a:r>
          </a:p>
        </p:txBody>
      </p:sp>
    </p:spTree>
    <p:extLst>
      <p:ext uri="{BB962C8B-B14F-4D97-AF65-F5344CB8AC3E}">
        <p14:creationId xmlns:p14="http://schemas.microsoft.com/office/powerpoint/2010/main" val="367026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7A7C7-2FCF-0B4C-B7AD-AE54DB6F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ECA8B-8D87-A042-89B1-ED83A21E6B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2218E6-D81B-5649-A012-F8608423FDE6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 محفوظة لـ وزارة الموارد البشرية والتنمية الاجتماعية 2020 © </a:t>
            </a:r>
          </a:p>
        </p:txBody>
      </p:sp>
    </p:spTree>
    <p:extLst>
      <p:ext uri="{BB962C8B-B14F-4D97-AF65-F5344CB8AC3E}">
        <p14:creationId xmlns:p14="http://schemas.microsoft.com/office/powerpoint/2010/main" val="375785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393092-9A74-4069-8D70-5A2C2A7889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386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393092-9A74-4069-8D70-5A2C2A788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77A7C7-2FCF-0B4C-B7AD-AE54DB6FB5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3ECA8B-8D87-A042-89B1-ED83A21E6B4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2218E6-D81B-5649-A012-F8608423FDE6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 محفوظة لـ وزارة الموارد البشرية والتنمية الاجتماعية 2020 ©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949B4A-8013-409E-915A-B37DBDB95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1938"/>
            <a:ext cx="10353221" cy="430887"/>
          </a:xfrm>
        </p:spPr>
        <p:txBody>
          <a:bodyPr vert="horz" anchor="t">
            <a:spAutoFit/>
          </a:bodyPr>
          <a:lstStyle>
            <a:lvl1pPr>
              <a:defRPr sz="2800" b="1" i="0">
                <a:latin typeface="HRSD Title" panose="02000906030000020004" pitchFamily="2" charset="-78"/>
                <a:cs typeface="HRSD Title" panose="02000906030000020004" pitchFamily="2" charset="-78"/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4712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393092-9A74-4069-8D70-5A2C2A7889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5946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393092-9A74-4069-8D70-5A2C2A788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73ECA8B-8D87-A042-89B1-ED83A21E6B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2218E6-D81B-5649-A012-F8608423FDE6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 محفوظة لـ وزارة الموارد البشرية والتنمية الاجتماعية 2020 ©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949B4A-8013-409E-915A-B37DBDB95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0" y="261938"/>
            <a:ext cx="10353221" cy="430887"/>
          </a:xfrm>
        </p:spPr>
        <p:txBody>
          <a:bodyPr vert="horz" anchor="t">
            <a:spAutoFit/>
          </a:bodyPr>
          <a:lstStyle>
            <a:lvl1pPr>
              <a:defRPr sz="2800" b="1" i="0">
                <a:latin typeface="HRSD Title" panose="02000906030000020004" pitchFamily="2" charset="-78"/>
                <a:cs typeface="HRSD Title" panose="02000906030000020004" pitchFamily="2" charset="-78"/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CE2F3B-3119-4156-9DC8-D1BF429C3E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048"/>
            <a:ext cx="10202091" cy="5739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7A7C7-2FCF-0B4C-B7AD-AE54DB6FB5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BB7D41-D72D-1446-9E98-33F5AC6A4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16BD7-9F5A-864A-BD75-3E98432DB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102E70-77EF-9E49-A977-3613C1F51C8B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 محفوظة لـ وزارة الموارد البشرية والتنمية الاجتماعية 2020 © </a:t>
            </a:r>
          </a:p>
        </p:txBody>
      </p:sp>
    </p:spTree>
    <p:extLst>
      <p:ext uri="{BB962C8B-B14F-4D97-AF65-F5344CB8AC3E}">
        <p14:creationId xmlns:p14="http://schemas.microsoft.com/office/powerpoint/2010/main" val="365669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270ECFE-5952-4029-A8BD-FD781B5E60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8817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270ECFE-5952-4029-A8BD-FD781B5E6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6D9C43-3679-3047-AF0E-0E261CB220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0" y="6362700"/>
            <a:ext cx="12192000" cy="49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31801"/>
            <a:ext cx="10274300" cy="684213"/>
          </a:xfrm>
        </p:spPr>
        <p:txBody>
          <a:bodyPr vert="horz" anchor="t"/>
          <a:lstStyle>
            <a:lvl1pPr algn="l" rtl="0">
              <a:lnSpc>
                <a:spcPct val="75000"/>
              </a:lnSpc>
              <a:defRPr sz="3200" b="1" i="0">
                <a:latin typeface="HRSD Title" panose="02000906030000020004" pitchFamily="2" charset="-78"/>
                <a:cs typeface="HRSD Title" panose="02000906030000020004" pitchFamily="2" charset="-78"/>
              </a:defRPr>
            </a:lvl1pPr>
          </a:lstStyle>
          <a:p>
            <a:r>
              <a:rPr lang="en-US"/>
              <a:t>XX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825626"/>
            <a:ext cx="10972800" cy="4346575"/>
          </a:xfrm>
        </p:spPr>
        <p:txBody>
          <a:bodyPr/>
          <a:lstStyle>
            <a:lvl1pPr marL="228604" indent="-228604" algn="l" rtl="0">
              <a:buFont typeface="Wingdings" panose="05000000000000000000" pitchFamily="2" charset="2"/>
              <a:buChar char="§"/>
              <a:defRPr sz="1600">
                <a:latin typeface="HRSD" panose="02000906030000020004" pitchFamily="2" charset="-78"/>
                <a:cs typeface="HRSD" panose="02000906030000020004" pitchFamily="2" charset="-78"/>
              </a:defRPr>
            </a:lvl1pPr>
            <a:lvl2pPr algn="l" rtl="0">
              <a:defRPr sz="1401">
                <a:latin typeface="HRSD" panose="02000906030000020004" pitchFamily="2" charset="-78"/>
                <a:cs typeface="HRSD" panose="02000906030000020004" pitchFamily="2" charset="-78"/>
              </a:defRPr>
            </a:lvl2pPr>
            <a:lvl3pPr algn="l" rtl="0">
              <a:defRPr sz="1200">
                <a:latin typeface="HRSD" panose="02000906030000020004" pitchFamily="2" charset="-78"/>
                <a:cs typeface="HRSD" panose="02000906030000020004" pitchFamily="2" charset="-78"/>
              </a:defRPr>
            </a:lvl3pPr>
            <a:lvl4pPr algn="l" rtl="0">
              <a:defRPr sz="1100">
                <a:latin typeface="HRSD" panose="02000906030000020004" pitchFamily="2" charset="-78"/>
                <a:cs typeface="HRSD" panose="02000906030000020004" pitchFamily="2" charset="-78"/>
              </a:defRPr>
            </a:lvl4pPr>
            <a:lvl5pPr algn="l" rtl="0">
              <a:defRPr sz="1100">
                <a:latin typeface="HRSD" panose="02000906030000020004" pitchFamily="2" charset="-78"/>
                <a:cs typeface="HRSD" panose="02000906030000020004" pitchFamily="2" charset="-78"/>
              </a:defRPr>
            </a:lvl5pPr>
          </a:lstStyle>
          <a:p>
            <a:pPr lvl="0"/>
            <a:r>
              <a:rPr lang="en-US"/>
              <a:t>XX</a:t>
            </a:r>
            <a:endParaRPr lang="en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40DA4-8EA3-0D48-9EF1-06B4D5139F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3900" y="261938"/>
            <a:ext cx="698500" cy="571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63B7AB-4B8E-4080-8809-3F13C01D4B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" y="1159144"/>
            <a:ext cx="10972800" cy="541712"/>
          </a:xfrm>
        </p:spPr>
        <p:txBody>
          <a:bodyPr/>
          <a:lstStyle>
            <a:lvl1pPr marL="0" indent="0" algn="l" rtl="0">
              <a:buNone/>
              <a:defRPr sz="1801" b="1">
                <a:latin typeface="HRSD" panose="02000906030000020004" pitchFamily="2" charset="-78"/>
                <a:cs typeface="HRSD" panose="02000906030000020004" pitchFamily="2" charset="-78"/>
              </a:defRPr>
            </a:lvl1pPr>
            <a:lvl2pPr>
              <a:defRPr sz="1401">
                <a:latin typeface="HRSD" panose="02000906030000020004" pitchFamily="2" charset="-78"/>
                <a:cs typeface="HRSD" panose="02000906030000020004" pitchFamily="2" charset="-78"/>
              </a:defRPr>
            </a:lvl2pPr>
            <a:lvl3pPr>
              <a:defRPr sz="1200">
                <a:latin typeface="HRSD" panose="02000906030000020004" pitchFamily="2" charset="-78"/>
                <a:cs typeface="HRSD" panose="02000906030000020004" pitchFamily="2" charset="-78"/>
              </a:defRPr>
            </a:lvl3pPr>
            <a:lvl4pPr>
              <a:defRPr sz="1100">
                <a:latin typeface="HRSD" panose="02000906030000020004" pitchFamily="2" charset="-78"/>
                <a:cs typeface="HRSD" panose="02000906030000020004" pitchFamily="2" charset="-78"/>
              </a:defRPr>
            </a:lvl4pPr>
            <a:lvl5pPr>
              <a:defRPr sz="1100">
                <a:latin typeface="HRSD" panose="02000906030000020004" pitchFamily="2" charset="-78"/>
                <a:cs typeface="HRSD" panose="02000906030000020004" pitchFamily="2" charset="-78"/>
              </a:defRPr>
            </a:lvl5pPr>
          </a:lstStyle>
          <a:p>
            <a:pPr lvl="0"/>
            <a:r>
              <a:rPr lang="en-US"/>
              <a:t>XXX</a:t>
            </a:r>
            <a:endParaRPr lang="en-S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0FE5C-BD8D-4C54-A08F-37B796B0A316}"/>
              </a:ext>
            </a:extLst>
          </p:cNvPr>
          <p:cNvSpPr/>
          <p:nvPr userDrawn="1"/>
        </p:nvSpPr>
        <p:spPr>
          <a:xfrm>
            <a:off x="7587104" y="6596062"/>
            <a:ext cx="3671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800">
                <a:solidFill>
                  <a:schemeClr val="bg1">
                    <a:lumMod val="65000"/>
                  </a:schemeClr>
                </a:solidFill>
              </a:rPr>
              <a:t>All rights reserved to Ministry of Human Resources and Social Development 2021 ©</a:t>
            </a:r>
            <a:endParaRPr lang="en-SA" sz="700" b="0" i="0">
              <a:solidFill>
                <a:schemeClr val="bg1">
                  <a:lumMod val="65000"/>
                </a:schemeClr>
              </a:solidFill>
              <a:latin typeface="Effra" panose="020B0603020203020204" pitchFamily="34" charset="0"/>
              <a:cs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6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720">
          <p15:clr>
            <a:srgbClr val="FBAE40"/>
          </p15:clr>
        </p15:guide>
        <p15:guide id="6" orient="horz" pos="10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3E9A02-D185-6F42-9250-0A78A1C17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79013" y="683878"/>
            <a:ext cx="2717034" cy="83402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F941AA7-CABA-E249-8DF8-FFFE5FF684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69D9689-7B4B-C04E-B9ED-4ACC4D7F62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6" y="4882920"/>
            <a:ext cx="3759639" cy="28344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accent4"/>
                </a:solidFill>
                <a:latin typeface="+mj-lt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0C52D38-BF22-2647-A21E-FAC1AFA38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8989" y="6181345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سبتمبر </a:t>
            </a:r>
            <a:r>
              <a:rPr lang="en-US"/>
              <a:t>2020</a:t>
            </a:r>
            <a:endParaRPr lang="en-S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AFC449-1F5D-F641-8B2F-22FD168A1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0" y="3648456"/>
            <a:ext cx="6018206" cy="1167721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ln>
                  <a:noFill/>
                </a:ln>
                <a:solidFill>
                  <a:schemeClr val="bg1"/>
                </a:solidFill>
                <a:latin typeface="29LT Bukra" panose="020B0504040000000004" pitchFamily="34" charset="-78"/>
                <a:cs typeface="+mj-cs"/>
              </a:defRPr>
            </a:lvl1pPr>
          </a:lstStyle>
          <a:p>
            <a:r>
              <a:rPr lang="ar-SA"/>
              <a:t>مثال لعنوان رئيسـي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9625CCF4-D379-0648-B59E-9573AC631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3466" y="6181345"/>
            <a:ext cx="4422579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مكتب الوزير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78556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48BB3D-1DE9-924D-9F91-95B8C1598C1C}"/>
              </a:ext>
            </a:extLst>
          </p:cNvPr>
          <p:cNvSpPr/>
          <p:nvPr userDrawn="1"/>
        </p:nvSpPr>
        <p:spPr>
          <a:xfrm>
            <a:off x="0" y="0"/>
            <a:ext cx="4965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836613"/>
            <a:ext cx="4648200" cy="854075"/>
          </a:xfrm>
        </p:spPr>
        <p:txBody>
          <a:bodyPr/>
          <a:lstStyle>
            <a:lvl1pPr>
              <a:defRPr sz="3200" b="1" i="0">
                <a:solidFill>
                  <a:schemeClr val="accent6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lnSpc>
                <a:spcPct val="100000"/>
              </a:lnSpc>
              <a:defRPr sz="12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36A574-E170-3844-9A09-D776393945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3440" y="1825625"/>
            <a:ext cx="3578711" cy="435133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62E65-497E-EF49-96AA-5A77369FB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B3375-8892-F740-8B38-145807AE6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A4AF8A-3FFF-BB45-813B-497F94B58AF0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 محفوظة لـ وزارة الموارد البشرية والتنمية الاجتماعية 2022 © </a:t>
            </a:r>
          </a:p>
        </p:txBody>
      </p:sp>
    </p:spTree>
    <p:extLst>
      <p:ext uri="{BB962C8B-B14F-4D97-AF65-F5344CB8AC3E}">
        <p14:creationId xmlns:p14="http://schemas.microsoft.com/office/powerpoint/2010/main" val="58334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9C442-B532-DD42-B563-DD0D3598F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572133-A496-7746-ABC7-C75406F408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79013" y="683878"/>
            <a:ext cx="2717033" cy="83402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BF7F8A9-6758-254B-8C99-57FDA66181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6" y="4882920"/>
            <a:ext cx="3759639" cy="28344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accent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لوريم ابسوم</a:t>
            </a:r>
            <a:endParaRPr lang="en-SA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F739498-BBC5-3440-A8CA-0F85678C9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8989" y="6181345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سبتمبر </a:t>
            </a:r>
            <a:r>
              <a:rPr lang="en-US"/>
              <a:t>2020</a:t>
            </a:r>
            <a:endParaRPr lang="en-SA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16FF9810-8FAF-9A42-BED6-345FCB51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0" y="3648456"/>
            <a:ext cx="6018206" cy="1167721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>
                <a:ln>
                  <a:noFill/>
                </a:ln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ar-SA"/>
              <a:t>مثال لعنوان رئيسـي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33A99665-A7E3-FD46-97BD-0656516062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3466" y="6181345"/>
            <a:ext cx="4422579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مكتب الوزير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31254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0C12CBAA-13EB-994E-BC39-90CA60970B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A0D939-0DB4-524D-86B2-CE97106CE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176" y="4850894"/>
            <a:ext cx="5615870" cy="635506"/>
          </a:xfrm>
        </p:spPr>
        <p:txBody>
          <a:bodyPr lIns="0" tIns="0" rIns="0" bIns="0" anchor="b" anchorCtr="0">
            <a:noAutofit/>
          </a:bodyPr>
          <a:lstStyle>
            <a:lvl1pPr algn="r">
              <a:defRPr sz="3600" b="1" i="0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/>
              <a:t>مثال لفاصل داخلي</a:t>
            </a:r>
            <a:endParaRPr lang="en-SA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F21E9B-9618-214C-8C23-39F20450B0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7" y="5577841"/>
            <a:ext cx="3759639" cy="283440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0">
                <a:solidFill>
                  <a:schemeClr val="accent4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B990D-A167-8842-8605-D63E85173F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48089" y="645567"/>
            <a:ext cx="1747958" cy="932749"/>
          </a:xfrm>
        </p:spPr>
        <p:txBody>
          <a:bodyPr lIns="0" tIns="0" rIns="0" bIns="0" anchor="t" anchorCtr="0"/>
          <a:lstStyle>
            <a:lvl1pPr marL="0" indent="0" rtl="1">
              <a:buFontTx/>
              <a:buNone/>
              <a:defRPr sz="6000" b="0" i="0">
                <a:solidFill>
                  <a:schemeClr val="accent4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01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5178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48BB3D-1DE9-924D-9F91-95B8C1598C1C}"/>
              </a:ext>
            </a:extLst>
          </p:cNvPr>
          <p:cNvSpPr/>
          <p:nvPr userDrawn="1"/>
        </p:nvSpPr>
        <p:spPr>
          <a:xfrm>
            <a:off x="0" y="0"/>
            <a:ext cx="4965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5600" y="836613"/>
            <a:ext cx="4648200" cy="854075"/>
          </a:xfrm>
        </p:spPr>
        <p:txBody>
          <a:bodyPr/>
          <a:lstStyle>
            <a:lvl1pPr>
              <a:defRPr sz="3200" b="1" i="0">
                <a:solidFill>
                  <a:schemeClr val="accent6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76A8-2452-6942-BFD7-249AF11F4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5600" y="1825625"/>
            <a:ext cx="4648200" cy="4351338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lnSpc>
                <a:spcPct val="100000"/>
              </a:lnSpc>
              <a:defRPr sz="14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lnSpc>
                <a:spcPct val="100000"/>
              </a:lnSpc>
              <a:defRPr sz="12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lnSpc>
                <a:spcPct val="100000"/>
              </a:lnSpc>
              <a:defRPr sz="11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>
              <a:lnSpc>
                <a:spcPct val="100000"/>
              </a:lnSpc>
              <a:defRPr sz="1100">
                <a:solidFill>
                  <a:schemeClr val="tx2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36A574-E170-3844-9A09-D776393945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3440" y="1825625"/>
            <a:ext cx="3578711" cy="435133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62E65-497E-EF49-96AA-5A77369FB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B3375-8892-F740-8B38-145807AE6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A4AF8A-3FFF-BB45-813B-497F94B58AF0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 محفوظة لـ وزارة الموارد البشرية والتنمية الاجتماعية 2022 © </a:t>
            </a:r>
          </a:p>
        </p:txBody>
      </p:sp>
    </p:spTree>
    <p:extLst>
      <p:ext uri="{BB962C8B-B14F-4D97-AF65-F5344CB8AC3E}">
        <p14:creationId xmlns:p14="http://schemas.microsoft.com/office/powerpoint/2010/main" val="341587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270ECFE-5952-4029-A8BD-FD781B5E60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636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270ECFE-5952-4029-A8BD-FD781B5E6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96D9C43-3679-3047-AF0E-0E261CB220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67377" y="6362700"/>
            <a:ext cx="12192000" cy="49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31800"/>
            <a:ext cx="10274300" cy="684213"/>
          </a:xfrm>
        </p:spPr>
        <p:txBody>
          <a:bodyPr vert="horz" anchor="t"/>
          <a:lstStyle>
            <a:lvl1pPr algn="l" rtl="0">
              <a:lnSpc>
                <a:spcPct val="75000"/>
              </a:lnSpc>
              <a:defRPr sz="3200" b="1" i="0">
                <a:latin typeface="HRSD Title" panose="02000906030000020004" pitchFamily="2" charset="-78"/>
                <a:cs typeface="HRSD Title" panose="02000906030000020004" pitchFamily="2" charset="-78"/>
              </a:defRPr>
            </a:lvl1pPr>
          </a:lstStyle>
          <a:p>
            <a:r>
              <a:rPr lang="en-US"/>
              <a:t>XX</a:t>
            </a:r>
            <a:endParaRPr lang="en-S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40DA4-8EA3-0D48-9EF1-06B4D5139F6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3900" y="261938"/>
            <a:ext cx="698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5" orient="horz" pos="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BB7D41-D72D-1446-9E98-33F5AC6A4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16BD7-9F5A-864A-BD75-3E98432DB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4550" y="261938"/>
            <a:ext cx="698500" cy="571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102E70-77EF-9E49-A977-3613C1F51C8B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 محفوظة لـ وزارة الموارد البشرية والتنمية الاجتماعية 2022 © </a:t>
            </a:r>
          </a:p>
        </p:txBody>
      </p:sp>
    </p:spTree>
    <p:extLst>
      <p:ext uri="{BB962C8B-B14F-4D97-AF65-F5344CB8AC3E}">
        <p14:creationId xmlns:p14="http://schemas.microsoft.com/office/powerpoint/2010/main" val="21665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3E9A02-D185-6F42-9250-0A78A1C17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79013" y="683878"/>
            <a:ext cx="2717034" cy="83402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F941AA7-CABA-E249-8DF8-FFFE5FF684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69D9689-7B4B-C04E-B9ED-4ACC4D7F62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406" y="4882920"/>
            <a:ext cx="3759639" cy="283440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600" b="0" i="0">
                <a:solidFill>
                  <a:schemeClr val="accent4"/>
                </a:solidFill>
                <a:latin typeface="+mj-lt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/>
              <a:t>مثال لعنوان فرعي </a:t>
            </a:r>
            <a:r>
              <a:rPr lang="ar-SA" err="1"/>
              <a:t>لوريم</a:t>
            </a:r>
            <a:r>
              <a:rPr lang="ar-SA"/>
              <a:t> </a:t>
            </a:r>
            <a:r>
              <a:rPr lang="ar-SA" err="1"/>
              <a:t>ابسوم</a:t>
            </a:r>
            <a:endParaRPr lang="en-SA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0C52D38-BF22-2647-A21E-FAC1AFA38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8989" y="6181345"/>
            <a:ext cx="1325880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سبتمبر </a:t>
            </a:r>
            <a:r>
              <a:rPr lang="en-US"/>
              <a:t>2020</a:t>
            </a:r>
            <a:endParaRPr lang="en-SA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AFC449-1F5D-F641-8B2F-22FD168A1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0" y="3648456"/>
            <a:ext cx="6018206" cy="1167721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ln>
                  <a:noFill/>
                </a:ln>
                <a:solidFill>
                  <a:schemeClr val="bg1"/>
                </a:solidFill>
                <a:latin typeface="29LT Bukra" panose="020B0504040000000004" pitchFamily="34" charset="-78"/>
                <a:cs typeface="+mj-cs"/>
              </a:defRPr>
            </a:lvl1pPr>
          </a:lstStyle>
          <a:p>
            <a:r>
              <a:rPr lang="ar-SA"/>
              <a:t>مثال لعنوان رئيسـي</a:t>
            </a:r>
            <a:br>
              <a:rPr lang="ar-SA"/>
            </a:br>
            <a:r>
              <a:rPr lang="ar-SA"/>
              <a:t>للعرض </a:t>
            </a:r>
            <a:r>
              <a:rPr lang="ar-SA" err="1"/>
              <a:t>التقديمي</a:t>
            </a:r>
            <a:endParaRPr lang="en-SA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9625CCF4-D379-0648-B59E-9573AC631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3466" y="6181345"/>
            <a:ext cx="4422579" cy="283440"/>
          </a:xfrm>
        </p:spPr>
        <p:txBody>
          <a:bodyPr lIns="0" tIns="0" rIns="0" bIns="0" anchor="b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29LT Bukra" panose="020B0504040000000004" pitchFamily="34" charset="-78"/>
                <a:cs typeface="29LT Bukra" panose="020B0504040000000004" pitchFamily="34" charset="-78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/>
              <a:t>مكتب الوزير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6051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9D704DD-3EE2-4F01-9170-73E59CB5AA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1188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9D704DD-3EE2-4F01-9170-73E59CB5A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648BB3D-1DE9-924D-9F91-95B8C1598C1C}"/>
              </a:ext>
            </a:extLst>
          </p:cNvPr>
          <p:cNvSpPr/>
          <p:nvPr userDrawn="1"/>
        </p:nvSpPr>
        <p:spPr>
          <a:xfrm>
            <a:off x="7226300" y="0"/>
            <a:ext cx="4965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CB068-1242-B949-9A45-44E272D53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8342" y="3001963"/>
            <a:ext cx="4648200" cy="854075"/>
          </a:xfrm>
        </p:spPr>
        <p:txBody>
          <a:bodyPr vert="horz"/>
          <a:lstStyle>
            <a:lvl1pPr>
              <a:defRPr sz="3200" b="1" i="0">
                <a:solidFill>
                  <a:schemeClr val="accent6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ar-SA"/>
              <a:t>مثال لعنوان الصفحة</a:t>
            </a:r>
            <a:endParaRPr lang="en-S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62E65-497E-EF49-96AA-5A77369FBB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7B3375-8892-F740-8B38-145807AE636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199" y="261938"/>
            <a:ext cx="698500" cy="571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A4AF8A-3FFF-BB45-813B-497F94B58AF0}"/>
              </a:ext>
            </a:extLst>
          </p:cNvPr>
          <p:cNvSpPr/>
          <p:nvPr userDrawn="1"/>
        </p:nvSpPr>
        <p:spPr>
          <a:xfrm>
            <a:off x="232799" y="6438884"/>
            <a:ext cx="239200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جميع </a:t>
            </a:r>
            <a:r>
              <a:rPr lang="ar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الحقوق</a:t>
            </a:r>
            <a:r>
              <a:rPr lang="en-SA" sz="700" b="0" i="0">
                <a:solidFill>
                  <a:schemeClr val="bg1">
                    <a:lumMod val="65000"/>
                  </a:schemeClr>
                </a:solidFill>
                <a:latin typeface="Effra" panose="020B0603020203020204" pitchFamily="34" charset="0"/>
                <a:cs typeface="Effra" panose="020B0603020203020204" pitchFamily="34" charset="0"/>
              </a:rPr>
              <a:t> محفوظة لـ وزارة الموارد البشرية والتنمية الاجتماعية 2020 © </a:t>
            </a:r>
          </a:p>
        </p:txBody>
      </p:sp>
    </p:spTree>
    <p:extLst>
      <p:ext uri="{BB962C8B-B14F-4D97-AF65-F5344CB8AC3E}">
        <p14:creationId xmlns:p14="http://schemas.microsoft.com/office/powerpoint/2010/main" val="30195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551F-DD1B-6E40-8AD4-F8DFE0C8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i="0"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F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41087-1D0E-D147-BE57-1A9E6C8A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A" sz="1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6BFE6-33AB-0F43-9077-E1E46697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2537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883F321-0D51-40FD-8E06-F88E7B8B0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54603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883F321-0D51-40FD-8E06-F88E7B8B0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1D514-8C37-4C47-A93D-7AAA8F4F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369"/>
            <a:ext cx="10515600" cy="8193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D4FC-82D0-9748-B90B-6D67DAC2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A4DC-0B8D-0A47-A07F-DA4111EB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7464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SA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D970-CC06-EF43-83A2-A89227736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288" y="6356350"/>
            <a:ext cx="311956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>
              <a:defRPr lang="en-SA"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C5C91-C08F-AF4C-9A3E-FBF471E2FD3C}"/>
              </a:ext>
            </a:extLst>
          </p:cNvPr>
          <p:cNvSpPr txBox="1"/>
          <p:nvPr userDrawn="1"/>
        </p:nvSpPr>
        <p:spPr>
          <a:xfrm>
            <a:off x="11457432" y="6356350"/>
            <a:ext cx="438912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l" defTabSz="914400" rtl="0" eaLnBrk="1" latinLnBrk="0" hangingPunct="1"/>
            <a:fld id="{BB86AAFA-5706-154E-AA20-8AB1789A7C6F}" type="slidenum">
              <a:rPr lang="en-SA"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SA" sz="1000" b="0" i="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2D7CD-7078-4325-8CAC-BF900F93CCE0}"/>
              </a:ext>
            </a:extLst>
          </p:cNvPr>
          <p:cNvSpPr/>
          <p:nvPr userDrawn="1"/>
        </p:nvSpPr>
        <p:spPr>
          <a:xfrm>
            <a:off x="4155057" y="0"/>
            <a:ext cx="3881887" cy="285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b="1">
                <a:solidFill>
                  <a:srgbClr val="C00000"/>
                </a:solidFill>
              </a:rPr>
              <a:t>للمناقشة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9" name="MSIPCMContentMarking" descr="{&quot;HashCode&quot;:-552501959,&quot;Placement&quot;:&quot;Footer&quot;,&quot;Top&quot;:519.343,&quot;Left&quot;:419.67395,&quot;SlideWidth&quot;:960,&quot;SlideHeight&quot;:540}"/>
          <p:cNvSpPr txBox="1"/>
          <p:nvPr userDrawn="1"/>
        </p:nvSpPr>
        <p:spPr>
          <a:xfrm>
            <a:off x="5329859" y="6595656"/>
            <a:ext cx="153228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marL="0" algn="ctr" defTabSz="91440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solidFill>
                  <a:srgbClr val="0000FF"/>
                </a:solidFill>
                <a:latin typeface="Calibri" panose="020F0502020204030204" pitchFamily="34" charset="0"/>
              </a:rPr>
              <a:t>Classification: Strict </a:t>
            </a:r>
            <a:r>
              <a:rPr lang="ar-SA" sz="1000" smtClean="0">
                <a:solidFill>
                  <a:srgbClr val="0000FF"/>
                </a:solidFill>
                <a:latin typeface="Calibri" panose="020F0502020204030204" pitchFamily="34" charset="0"/>
              </a:rPr>
              <a:t>مقيدٍ </a:t>
            </a:r>
            <a:endParaRPr lang="en-US" sz="1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1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72" r:id="rId4"/>
    <p:sldLayoutId id="2147483677" r:id="rId5"/>
    <p:sldLayoutId id="2147483681" r:id="rId6"/>
  </p:sldLayoutIdLst>
  <p:hf hdr="0" ftr="0" dt="0"/>
  <p:txStyles>
    <p:titleStyle>
      <a:lvl1pPr algn="r" defTabSz="914400" rtl="1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1308B7-466C-4548-A90A-70A674E35C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86701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1308B7-466C-4548-A90A-70A674E35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1D514-8C37-4C47-A93D-7AAA8F4F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369"/>
            <a:ext cx="10515600" cy="8193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ar-SA"/>
              <a:t>مثال لعنوان الصفحة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3D4FC-82D0-9748-B90B-6D67DAC2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ar-SA"/>
              <a:t>مثال لنص يمكن استبداله</a:t>
            </a:r>
            <a:endParaRPr lang="en-US"/>
          </a:p>
          <a:p>
            <a:pPr lvl="1"/>
            <a:r>
              <a:rPr lang="ar-SA"/>
              <a:t>المستوى الثاني</a:t>
            </a:r>
            <a:endParaRPr lang="en-US"/>
          </a:p>
          <a:p>
            <a:pPr lvl="2"/>
            <a:r>
              <a:rPr lang="ar-SA"/>
              <a:t>المستوى الثالث</a:t>
            </a:r>
            <a:endParaRPr lang="en-US"/>
          </a:p>
          <a:p>
            <a:pPr lvl="3"/>
            <a:r>
              <a:rPr lang="ar-SA"/>
              <a:t>المستوى الرابع</a:t>
            </a:r>
            <a:endParaRPr lang="en-US"/>
          </a:p>
          <a:p>
            <a:pPr lvl="4"/>
            <a:r>
              <a:rPr lang="ar-SA"/>
              <a:t>المستوى الخامس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A4DC-0B8D-0A47-A07F-DA4111EB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7464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1">
              <a:defRPr sz="10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SA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D970-CC06-EF43-83A2-A89227736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288" y="6356350"/>
            <a:ext cx="311956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>
              <a:defRPr lang="en-SA"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C5C91-C08F-AF4C-9A3E-FBF471E2FD3C}"/>
              </a:ext>
            </a:extLst>
          </p:cNvPr>
          <p:cNvSpPr txBox="1"/>
          <p:nvPr userDrawn="1"/>
        </p:nvSpPr>
        <p:spPr>
          <a:xfrm>
            <a:off x="11457432" y="6356350"/>
            <a:ext cx="438912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l" defTabSz="914400" rtl="0" eaLnBrk="1" latinLnBrk="0" hangingPunct="1"/>
            <a:fld id="{BB86AAFA-5706-154E-AA20-8AB1789A7C6F}" type="slidenum">
              <a:rPr lang="en-SA"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‹#›</a:t>
            </a:fld>
            <a:endParaRPr lang="en-SA" sz="1000" b="0" i="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SIPCMContentMarking" descr="{&quot;HashCode&quot;:-552501959,&quot;Placement&quot;:&quot;Footer&quot;,&quot;Top&quot;:519.343,&quot;Left&quot;:419.67395,&quot;SlideWidth&quot;:960,&quot;SlideHeight&quot;:540}"/>
          <p:cNvSpPr txBox="1"/>
          <p:nvPr userDrawn="1"/>
        </p:nvSpPr>
        <p:spPr>
          <a:xfrm>
            <a:off x="5329859" y="6595656"/>
            <a:ext cx="153228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marL="0" algn="ctr" defTabSz="914400" rtl="1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000" smtClean="0">
                <a:solidFill>
                  <a:srgbClr val="0000FF"/>
                </a:solidFill>
                <a:latin typeface="Calibri" panose="020F0502020204030204" pitchFamily="34" charset="0"/>
              </a:rPr>
              <a:t>Classification: Strict </a:t>
            </a:r>
            <a:r>
              <a:rPr lang="ar-SA" sz="1000" smtClean="0">
                <a:solidFill>
                  <a:srgbClr val="0000FF"/>
                </a:solidFill>
                <a:latin typeface="Calibri" panose="020F0502020204030204" pitchFamily="34" charset="0"/>
              </a:rPr>
              <a:t>مقيدٍ </a:t>
            </a:r>
            <a:endParaRPr lang="en-US" sz="1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8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r" defTabSz="914400" rtl="1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2"/>
          </a:solidFill>
          <a:latin typeface="Effra" panose="020B0603020203020204" pitchFamily="34" charset="0"/>
          <a:ea typeface="+mn-ea"/>
          <a:cs typeface="Effra" panose="020B0603020203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81DBAB80-66C1-4DD2-9686-1A188D2B92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7914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81DBAB80-66C1-4DD2-9686-1A188D2B9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836406" y="4940795"/>
            <a:ext cx="3759639" cy="283440"/>
          </a:xfrm>
        </p:spPr>
        <p:txBody>
          <a:bodyPr/>
          <a:lstStyle/>
          <a:p>
            <a:r>
              <a:rPr lang="ar-SA" sz="1800" dirty="0">
                <a:latin typeface="HRSD" panose="02000906030000020004" pitchFamily="2" charset="-78"/>
                <a:cs typeface="HRSD" panose="02000906030000020004" pitchFamily="2" charset="-78"/>
              </a:rPr>
              <a:t>ورشة مناقشة الأثر الاستراتيجي على القوى العاملة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270165" y="6181345"/>
            <a:ext cx="1325880" cy="283440"/>
          </a:xfrm>
        </p:spPr>
        <p:txBody>
          <a:bodyPr/>
          <a:lstStyle/>
          <a:p>
            <a:r>
              <a:rPr lang="ar-SA" dirty="0">
                <a:latin typeface="HRSD" panose="02000906030000020004" pitchFamily="2" charset="-78"/>
                <a:cs typeface="HRSD" panose="02000906030000020004" pitchFamily="2" charset="-78"/>
              </a:rPr>
              <a:t>&lt;التاريخ&gt;</a:t>
            </a:r>
          </a:p>
          <a:p>
            <a:endParaRPr lang="en-US" dirty="0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9689" y="3648456"/>
            <a:ext cx="6606357" cy="1167721"/>
          </a:xfrm>
        </p:spPr>
        <p:txBody>
          <a:bodyPr vert="horz"/>
          <a:lstStyle/>
          <a:p>
            <a:r>
              <a:rPr lang="ar-SA" sz="3600" b="1" dirty="0">
                <a:latin typeface="HRSD" panose="02000906030000020004" pitchFamily="2" charset="-78"/>
                <a:cs typeface="HRSD" panose="02000906030000020004" pitchFamily="2" charset="-78"/>
              </a:rPr>
              <a:t>مشروع التخطيط الاستراتيجي للقوى العاملة</a:t>
            </a:r>
            <a:endParaRPr lang="en-US" sz="3600" b="1" dirty="0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496A4557-4807-414E-8C14-A5485241B259}"/>
              </a:ext>
            </a:extLst>
          </p:cNvPr>
          <p:cNvSpPr txBox="1">
            <a:spLocks/>
          </p:cNvSpPr>
          <p:nvPr/>
        </p:nvSpPr>
        <p:spPr>
          <a:xfrm>
            <a:off x="7525408" y="5348853"/>
            <a:ext cx="4070638" cy="2834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4"/>
                </a:solidFill>
                <a:latin typeface="+mj-lt"/>
                <a:ea typeface="+mn-ea"/>
                <a:cs typeface="+mj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ar-AE" sz="1800" dirty="0">
                <a:latin typeface="HRSD" panose="02000906030000020004" pitchFamily="2" charset="-78"/>
                <a:cs typeface="HRSD" panose="02000906030000020004" pitchFamily="2" charset="-78"/>
              </a:rPr>
              <a:t>اسم الوكالة </a:t>
            </a:r>
            <a:endParaRPr lang="ar-SA" sz="1800" dirty="0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EB0DF5-B044-D1ED-058A-CEF2067CA57D}"/>
              </a:ext>
            </a:extLst>
          </p:cNvPr>
          <p:cNvSpPr/>
          <p:nvPr/>
        </p:nvSpPr>
        <p:spPr>
          <a:xfrm>
            <a:off x="6221603" y="6155796"/>
            <a:ext cx="5620214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1" eaLnBrk="1" latinLnBrk="0" hangingPunct="1"/>
            <a:r>
              <a:rPr lang="ar-SA" sz="1600" dirty="0">
                <a:solidFill>
                  <a:srgbClr val="FF0000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*النموذج قابل للتحديث بشكل مستمر </a:t>
            </a:r>
            <a:endParaRPr lang="en-US" sz="1600" dirty="0">
              <a:solidFill>
                <a:srgbClr val="FF0000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348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D1F51EE-7CD3-4540-A657-250698A293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D1F51EE-7CD3-4540-A657-250698A2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E5E97AE-2323-4D58-8C96-E239DF9DC1BA}"/>
              </a:ext>
            </a:extLst>
          </p:cNvPr>
          <p:cNvSpPr txBox="1">
            <a:spLocks/>
          </p:cNvSpPr>
          <p:nvPr/>
        </p:nvSpPr>
        <p:spPr>
          <a:xfrm>
            <a:off x="5250730" y="2368573"/>
            <a:ext cx="5955750" cy="2120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6"/>
                </a:solidFill>
                <a:latin typeface="Effra" panose="020B0603020203020204" pitchFamily="34" charset="0"/>
                <a:ea typeface="+mj-ea"/>
                <a:cs typeface="Effra" panose="020B0603020203020204" pitchFamily="34" charset="0"/>
              </a:defRPr>
            </a:lvl1pPr>
          </a:lstStyle>
          <a:p>
            <a:pPr marL="1371600" indent="-1371600">
              <a:lnSpc>
                <a:spcPct val="70000"/>
              </a:lnSpc>
              <a:buFont typeface="+mj-lt"/>
              <a:buAutoNum type="arabicPeriod" startAt="2"/>
            </a:pPr>
            <a:r>
              <a:rPr lang="ar-SA" sz="4800">
                <a:solidFill>
                  <a:schemeClr val="accent5"/>
                </a:solidFill>
                <a:latin typeface="HRSD" panose="02000906030000020004" pitchFamily="2" charset="-78"/>
                <a:cs typeface="HRSD"/>
              </a:rPr>
              <a:t>تحليل الرؤية الإستراتيجية</a:t>
            </a:r>
          </a:p>
        </p:txBody>
      </p:sp>
    </p:spTree>
    <p:extLst>
      <p:ext uri="{BB962C8B-B14F-4D97-AF65-F5344CB8AC3E}">
        <p14:creationId xmlns:p14="http://schemas.microsoft.com/office/powerpoint/2010/main" val="224916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442E25-64A5-403A-8CA6-3E2957CA7F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254485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0442E25-64A5-403A-8CA6-3E2957CA7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4">
            <a:extLst>
              <a:ext uri="{FF2B5EF4-FFF2-40B4-BE49-F238E27FC236}">
                <a16:creationId xmlns:a16="http://schemas.microsoft.com/office/drawing/2014/main" id="{BF87BB94-AAF3-4C18-B2C2-0EA26A65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035"/>
            <a:ext cx="10140862" cy="684213"/>
          </a:xfrm>
        </p:spPr>
        <p:txBody>
          <a:bodyPr vert="horz"/>
          <a:lstStyle/>
          <a:p>
            <a:pPr algn="r" rtl="1"/>
            <a:r>
              <a:rPr lang="ar-AE" dirty="0"/>
              <a:t>الرؤى </a:t>
            </a:r>
            <a:r>
              <a:rPr lang="ar-SA" dirty="0"/>
              <a:t>الاستراتيجية</a:t>
            </a:r>
            <a:r>
              <a:rPr lang="en-US" dirty="0"/>
              <a:t> (1/2) </a:t>
            </a:r>
            <a:r>
              <a:rPr lang="ar-AE" dirty="0"/>
              <a:t> </a:t>
            </a:r>
            <a:endParaRPr lang="en-US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CF1FC08-0243-40D9-A6FD-DC8507EA0E5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RSD Title" panose="02000906030000020004" pitchFamily="2" charset="-78"/>
              <a:ea typeface="+mn-ea"/>
              <a:cs typeface="HRSD Title" panose="02000906030000020004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2A06CD-CD54-4299-9D25-29D6AFE48138}"/>
              </a:ext>
            </a:extLst>
          </p:cNvPr>
          <p:cNvSpPr txBox="1">
            <a:spLocks/>
          </p:cNvSpPr>
          <p:nvPr/>
        </p:nvSpPr>
        <p:spPr>
          <a:xfrm>
            <a:off x="609602" y="1192059"/>
            <a:ext cx="10972800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sz="1600">
                <a:latin typeface="HRSD" panose="02000906030000020004" pitchFamily="2" charset="-78"/>
                <a:cs typeface="HRSD" panose="02000906030000020004" pitchFamily="2" charset="-78"/>
              </a:rPr>
              <a:t>تؤثر استراتيجية ورسالة ورؤية الوكالة على متطلبات القوى العاملة من خلال تنفيذ الخطط الاستراتيجية والأدوار المطلوبة</a:t>
            </a:r>
            <a:endParaRPr lang="en-US" sz="1600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8A15EAB-792B-43F9-B9FD-C8F5A0138703}"/>
              </a:ext>
            </a:extLst>
          </p:cNvPr>
          <p:cNvSpPr/>
          <p:nvPr/>
        </p:nvSpPr>
        <p:spPr>
          <a:xfrm flipH="1">
            <a:off x="9820750" y="3147957"/>
            <a:ext cx="1755648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75000"/>
              </a:lnSpc>
            </a:pPr>
            <a:r>
              <a:rPr lang="ar-SA" sz="1200" b="1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يمثل هذا الخطة الديناميكية طويلة الأجل التي تعمل كدليل لجميع الإجراءات المطلوبة لتحقيق أهداف الوكالة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AC277DF-75ED-4A51-81A1-7D425D080B43}"/>
              </a:ext>
            </a:extLst>
          </p:cNvPr>
          <p:cNvSpPr>
            <a:spLocks/>
          </p:cNvSpPr>
          <p:nvPr/>
        </p:nvSpPr>
        <p:spPr>
          <a:xfrm flipH="1">
            <a:off x="9824746" y="2455550"/>
            <a:ext cx="1751652" cy="6278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ar-SA" b="1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إستراتيجية ورؤية الوكالة</a:t>
            </a:r>
            <a:endParaRPr lang="en-US" b="1">
              <a:solidFill>
                <a:schemeClr val="bg1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04ECE31-AFDA-4B08-A4CD-8454144723F4}"/>
              </a:ext>
            </a:extLst>
          </p:cNvPr>
          <p:cNvSpPr>
            <a:spLocks/>
          </p:cNvSpPr>
          <p:nvPr/>
        </p:nvSpPr>
        <p:spPr>
          <a:xfrm flipH="1">
            <a:off x="6141089" y="2455552"/>
            <a:ext cx="1751652" cy="6278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ar-SA" b="1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الخطط الاستراتيجية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7B0CA94-246A-4244-A4FD-D0C4C86023CA}"/>
              </a:ext>
            </a:extLst>
          </p:cNvPr>
          <p:cNvSpPr>
            <a:spLocks/>
          </p:cNvSpPr>
          <p:nvPr/>
        </p:nvSpPr>
        <p:spPr>
          <a:xfrm flipH="1">
            <a:off x="4299260" y="2455550"/>
            <a:ext cx="1751652" cy="6278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ar-SA" b="1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تأثير الأدوار الوظيفية</a:t>
            </a:r>
            <a:endParaRPr lang="en-US" b="1">
              <a:solidFill>
                <a:schemeClr val="bg1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6C3352C-59BD-4D37-879E-EE834B0FF878}"/>
              </a:ext>
            </a:extLst>
          </p:cNvPr>
          <p:cNvSpPr>
            <a:spLocks/>
          </p:cNvSpPr>
          <p:nvPr/>
        </p:nvSpPr>
        <p:spPr>
          <a:xfrm flipH="1">
            <a:off x="615602" y="2455553"/>
            <a:ext cx="1751652" cy="6278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ar-SA" b="1" dirty="0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التغير المستقبلي للقوى العاملة</a:t>
            </a:r>
            <a:endParaRPr lang="en-US" b="1" dirty="0">
              <a:solidFill>
                <a:schemeClr val="bg1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C53DAB4-E1C4-4057-B29F-6342A859B5DB}"/>
              </a:ext>
            </a:extLst>
          </p:cNvPr>
          <p:cNvSpPr/>
          <p:nvPr/>
        </p:nvSpPr>
        <p:spPr>
          <a:xfrm flipH="1">
            <a:off x="6137093" y="3147957"/>
            <a:ext cx="1755648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75000"/>
              </a:lnSpc>
            </a:pPr>
            <a:r>
              <a:rPr lang="ar-SA" sz="1200" b="1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تهدف الخطط إلى تنظيم القوى العاملة والوقت والموارد لتحقيق استراتيجية ورؤية الوكالة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E297B50-6EFF-4966-8B26-E8B4B76DE578}"/>
              </a:ext>
            </a:extLst>
          </p:cNvPr>
          <p:cNvSpPr/>
          <p:nvPr/>
        </p:nvSpPr>
        <p:spPr>
          <a:xfrm flipH="1">
            <a:off x="4295264" y="3147957"/>
            <a:ext cx="1755648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75000"/>
              </a:lnSpc>
            </a:pPr>
            <a:r>
              <a:rPr lang="ar-SA" sz="1200" b="1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قائمة الأدوار الوظيفية التي ستتأثر بتنفيذ الخطط الاستراتيجية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B2C69C8-CAA6-43D6-9E1E-F89FA1F405AA}"/>
              </a:ext>
            </a:extLst>
          </p:cNvPr>
          <p:cNvSpPr/>
          <p:nvPr/>
        </p:nvSpPr>
        <p:spPr>
          <a:xfrm flipH="1">
            <a:off x="611606" y="3147957"/>
            <a:ext cx="1755648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75000"/>
              </a:lnSpc>
            </a:pPr>
            <a:r>
              <a:rPr lang="ar-SA" sz="1200" b="1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التغيير الذي يتميز بالاتجاه والحجم المتوقع للقوى العاملة مثل إنشاء أدوار وظيفية جديدة، وتغييرات في الأدوار الوظيفية، وما إلى ذلك.</a:t>
            </a: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1E7732-3EB7-4A45-A950-CF146703495D}"/>
              </a:ext>
            </a:extLst>
          </p:cNvPr>
          <p:cNvGrpSpPr/>
          <p:nvPr/>
        </p:nvGrpSpPr>
        <p:grpSpPr>
          <a:xfrm flipH="1">
            <a:off x="1061881" y="1715354"/>
            <a:ext cx="859094" cy="655209"/>
            <a:chOff x="14173200" y="1904999"/>
            <a:chExt cx="1190616" cy="908051"/>
          </a:xfrm>
          <a:solidFill>
            <a:schemeClr val="accent4"/>
          </a:solidFill>
        </p:grpSpPr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241AC87-122E-43A8-9D9F-1F137B4E4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78041" y="1904999"/>
              <a:ext cx="485775" cy="485774"/>
            </a:xfrm>
            <a:custGeom>
              <a:avLst/>
              <a:gdLst>
                <a:gd name="T0" fmla="*/ 278 w 306"/>
                <a:gd name="T1" fmla="*/ 140 h 306"/>
                <a:gd name="T2" fmla="*/ 272 w 306"/>
                <a:gd name="T3" fmla="*/ 116 h 306"/>
                <a:gd name="T4" fmla="*/ 284 w 306"/>
                <a:gd name="T5" fmla="*/ 74 h 306"/>
                <a:gd name="T6" fmla="*/ 230 w 306"/>
                <a:gd name="T7" fmla="*/ 56 h 306"/>
                <a:gd name="T8" fmla="*/ 210 w 306"/>
                <a:gd name="T9" fmla="*/ 42 h 306"/>
                <a:gd name="T10" fmla="*/ 188 w 306"/>
                <a:gd name="T11" fmla="*/ 34 h 306"/>
                <a:gd name="T12" fmla="*/ 142 w 306"/>
                <a:gd name="T13" fmla="*/ 0 h 306"/>
                <a:gd name="T14" fmla="*/ 138 w 306"/>
                <a:gd name="T15" fmla="*/ 30 h 306"/>
                <a:gd name="T16" fmla="*/ 94 w 306"/>
                <a:gd name="T17" fmla="*/ 44 h 306"/>
                <a:gd name="T18" fmla="*/ 36 w 306"/>
                <a:gd name="T19" fmla="*/ 54 h 306"/>
                <a:gd name="T20" fmla="*/ 56 w 306"/>
                <a:gd name="T21" fmla="*/ 76 h 306"/>
                <a:gd name="T22" fmla="*/ 38 w 306"/>
                <a:gd name="T23" fmla="*/ 106 h 306"/>
                <a:gd name="T24" fmla="*/ 4 w 306"/>
                <a:gd name="T25" fmla="*/ 116 h 306"/>
                <a:gd name="T26" fmla="*/ 28 w 306"/>
                <a:gd name="T27" fmla="*/ 168 h 306"/>
                <a:gd name="T28" fmla="*/ 30 w 306"/>
                <a:gd name="T29" fmla="*/ 180 h 306"/>
                <a:gd name="T30" fmla="*/ 44 w 306"/>
                <a:gd name="T31" fmla="*/ 214 h 306"/>
                <a:gd name="T32" fmla="*/ 54 w 306"/>
                <a:gd name="T33" fmla="*/ 270 h 306"/>
                <a:gd name="T34" fmla="*/ 74 w 306"/>
                <a:gd name="T35" fmla="*/ 252 h 306"/>
                <a:gd name="T36" fmla="*/ 106 w 306"/>
                <a:gd name="T37" fmla="*/ 270 h 306"/>
                <a:gd name="T38" fmla="*/ 116 w 306"/>
                <a:gd name="T39" fmla="*/ 302 h 306"/>
                <a:gd name="T40" fmla="*/ 168 w 306"/>
                <a:gd name="T41" fmla="*/ 278 h 306"/>
                <a:gd name="T42" fmla="*/ 180 w 306"/>
                <a:gd name="T43" fmla="*/ 276 h 306"/>
                <a:gd name="T44" fmla="*/ 214 w 306"/>
                <a:gd name="T45" fmla="*/ 264 h 306"/>
                <a:gd name="T46" fmla="*/ 270 w 306"/>
                <a:gd name="T47" fmla="*/ 254 h 306"/>
                <a:gd name="T48" fmla="*/ 252 w 306"/>
                <a:gd name="T49" fmla="*/ 232 h 306"/>
                <a:gd name="T50" fmla="*/ 270 w 306"/>
                <a:gd name="T51" fmla="*/ 200 h 306"/>
                <a:gd name="T52" fmla="*/ 302 w 306"/>
                <a:gd name="T53" fmla="*/ 190 h 306"/>
                <a:gd name="T54" fmla="*/ 278 w 306"/>
                <a:gd name="T55" fmla="*/ 140 h 306"/>
                <a:gd name="T56" fmla="*/ 234 w 306"/>
                <a:gd name="T57" fmla="*/ 160 h 306"/>
                <a:gd name="T58" fmla="*/ 224 w 306"/>
                <a:gd name="T59" fmla="*/ 192 h 306"/>
                <a:gd name="T60" fmla="*/ 206 w 306"/>
                <a:gd name="T61" fmla="*/ 216 h 306"/>
                <a:gd name="T62" fmla="*/ 192 w 306"/>
                <a:gd name="T63" fmla="*/ 224 h 306"/>
                <a:gd name="T64" fmla="*/ 162 w 306"/>
                <a:gd name="T65" fmla="*/ 234 h 306"/>
                <a:gd name="T66" fmla="*/ 146 w 306"/>
                <a:gd name="T67" fmla="*/ 234 h 306"/>
                <a:gd name="T68" fmla="*/ 116 w 306"/>
                <a:gd name="T69" fmla="*/ 226 h 306"/>
                <a:gd name="T70" fmla="*/ 92 w 306"/>
                <a:gd name="T71" fmla="*/ 206 h 306"/>
                <a:gd name="T72" fmla="*/ 82 w 306"/>
                <a:gd name="T73" fmla="*/ 192 h 306"/>
                <a:gd name="T74" fmla="*/ 72 w 306"/>
                <a:gd name="T75" fmla="*/ 164 h 306"/>
                <a:gd name="T76" fmla="*/ 72 w 306"/>
                <a:gd name="T77" fmla="*/ 146 h 306"/>
                <a:gd name="T78" fmla="*/ 82 w 306"/>
                <a:gd name="T79" fmla="*/ 116 h 306"/>
                <a:gd name="T80" fmla="*/ 102 w 306"/>
                <a:gd name="T81" fmla="*/ 92 h 306"/>
                <a:gd name="T82" fmla="*/ 114 w 306"/>
                <a:gd name="T83" fmla="*/ 84 h 306"/>
                <a:gd name="T84" fmla="*/ 144 w 306"/>
                <a:gd name="T85" fmla="*/ 74 h 306"/>
                <a:gd name="T86" fmla="*/ 160 w 306"/>
                <a:gd name="T87" fmla="*/ 74 h 306"/>
                <a:gd name="T88" fmla="*/ 190 w 306"/>
                <a:gd name="T89" fmla="*/ 82 h 306"/>
                <a:gd name="T90" fmla="*/ 214 w 306"/>
                <a:gd name="T91" fmla="*/ 102 h 306"/>
                <a:gd name="T92" fmla="*/ 224 w 306"/>
                <a:gd name="T93" fmla="*/ 114 h 306"/>
                <a:gd name="T94" fmla="*/ 234 w 306"/>
                <a:gd name="T95" fmla="*/ 144 h 306"/>
                <a:gd name="T96" fmla="*/ 234 w 306"/>
                <a:gd name="T97" fmla="*/ 16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6" h="306">
                  <a:moveTo>
                    <a:pt x="278" y="140"/>
                  </a:moveTo>
                  <a:lnTo>
                    <a:pt x="278" y="140"/>
                  </a:lnTo>
                  <a:lnTo>
                    <a:pt x="276" y="126"/>
                  </a:lnTo>
                  <a:lnTo>
                    <a:pt x="272" y="116"/>
                  </a:lnTo>
                  <a:lnTo>
                    <a:pt x="262" y="94"/>
                  </a:lnTo>
                  <a:lnTo>
                    <a:pt x="284" y="74"/>
                  </a:lnTo>
                  <a:lnTo>
                    <a:pt x="254" y="3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10" y="42"/>
                  </a:lnTo>
                  <a:lnTo>
                    <a:pt x="200" y="38"/>
                  </a:lnTo>
                  <a:lnTo>
                    <a:pt x="188" y="34"/>
                  </a:lnTo>
                  <a:lnTo>
                    <a:pt x="190" y="4"/>
                  </a:lnTo>
                  <a:lnTo>
                    <a:pt x="142" y="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16" y="34"/>
                  </a:lnTo>
                  <a:lnTo>
                    <a:pt x="94" y="44"/>
                  </a:lnTo>
                  <a:lnTo>
                    <a:pt x="74" y="22"/>
                  </a:lnTo>
                  <a:lnTo>
                    <a:pt x="36" y="54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42" y="96"/>
                  </a:lnTo>
                  <a:lnTo>
                    <a:pt x="38" y="106"/>
                  </a:lnTo>
                  <a:lnTo>
                    <a:pt x="34" y="118"/>
                  </a:lnTo>
                  <a:lnTo>
                    <a:pt x="4" y="116"/>
                  </a:lnTo>
                  <a:lnTo>
                    <a:pt x="0" y="164"/>
                  </a:lnTo>
                  <a:lnTo>
                    <a:pt x="28" y="168"/>
                  </a:lnTo>
                  <a:lnTo>
                    <a:pt x="28" y="168"/>
                  </a:lnTo>
                  <a:lnTo>
                    <a:pt x="30" y="180"/>
                  </a:lnTo>
                  <a:lnTo>
                    <a:pt x="34" y="192"/>
                  </a:lnTo>
                  <a:lnTo>
                    <a:pt x="44" y="214"/>
                  </a:lnTo>
                  <a:lnTo>
                    <a:pt x="22" y="232"/>
                  </a:lnTo>
                  <a:lnTo>
                    <a:pt x="54" y="270"/>
                  </a:lnTo>
                  <a:lnTo>
                    <a:pt x="74" y="252"/>
                  </a:lnTo>
                  <a:lnTo>
                    <a:pt x="74" y="252"/>
                  </a:lnTo>
                  <a:lnTo>
                    <a:pt x="96" y="264"/>
                  </a:lnTo>
                  <a:lnTo>
                    <a:pt x="106" y="270"/>
                  </a:lnTo>
                  <a:lnTo>
                    <a:pt x="118" y="274"/>
                  </a:lnTo>
                  <a:lnTo>
                    <a:pt x="116" y="302"/>
                  </a:lnTo>
                  <a:lnTo>
                    <a:pt x="164" y="306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80" y="276"/>
                  </a:lnTo>
                  <a:lnTo>
                    <a:pt x="192" y="272"/>
                  </a:lnTo>
                  <a:lnTo>
                    <a:pt x="214" y="264"/>
                  </a:lnTo>
                  <a:lnTo>
                    <a:pt x="232" y="284"/>
                  </a:lnTo>
                  <a:lnTo>
                    <a:pt x="270" y="254"/>
                  </a:lnTo>
                  <a:lnTo>
                    <a:pt x="252" y="232"/>
                  </a:lnTo>
                  <a:lnTo>
                    <a:pt x="252" y="232"/>
                  </a:lnTo>
                  <a:lnTo>
                    <a:pt x="264" y="212"/>
                  </a:lnTo>
                  <a:lnTo>
                    <a:pt x="270" y="200"/>
                  </a:lnTo>
                  <a:lnTo>
                    <a:pt x="274" y="188"/>
                  </a:lnTo>
                  <a:lnTo>
                    <a:pt x="302" y="190"/>
                  </a:lnTo>
                  <a:lnTo>
                    <a:pt x="306" y="142"/>
                  </a:lnTo>
                  <a:lnTo>
                    <a:pt x="278" y="140"/>
                  </a:lnTo>
                  <a:close/>
                  <a:moveTo>
                    <a:pt x="234" y="160"/>
                  </a:moveTo>
                  <a:lnTo>
                    <a:pt x="234" y="160"/>
                  </a:lnTo>
                  <a:lnTo>
                    <a:pt x="230" y="176"/>
                  </a:lnTo>
                  <a:lnTo>
                    <a:pt x="224" y="192"/>
                  </a:lnTo>
                  <a:lnTo>
                    <a:pt x="216" y="20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192" y="224"/>
                  </a:lnTo>
                  <a:lnTo>
                    <a:pt x="178" y="230"/>
                  </a:lnTo>
                  <a:lnTo>
                    <a:pt x="162" y="234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30" y="232"/>
                  </a:lnTo>
                  <a:lnTo>
                    <a:pt x="116" y="226"/>
                  </a:lnTo>
                  <a:lnTo>
                    <a:pt x="102" y="216"/>
                  </a:lnTo>
                  <a:lnTo>
                    <a:pt x="92" y="206"/>
                  </a:lnTo>
                  <a:lnTo>
                    <a:pt x="92" y="206"/>
                  </a:lnTo>
                  <a:lnTo>
                    <a:pt x="82" y="192"/>
                  </a:lnTo>
                  <a:lnTo>
                    <a:pt x="76" y="178"/>
                  </a:lnTo>
                  <a:lnTo>
                    <a:pt x="72" y="164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6" y="130"/>
                  </a:lnTo>
                  <a:lnTo>
                    <a:pt x="82" y="116"/>
                  </a:lnTo>
                  <a:lnTo>
                    <a:pt x="90" y="104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14" y="84"/>
                  </a:lnTo>
                  <a:lnTo>
                    <a:pt x="128" y="76"/>
                  </a:lnTo>
                  <a:lnTo>
                    <a:pt x="144" y="74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76" y="76"/>
                  </a:lnTo>
                  <a:lnTo>
                    <a:pt x="190" y="82"/>
                  </a:lnTo>
                  <a:lnTo>
                    <a:pt x="204" y="90"/>
                  </a:lnTo>
                  <a:lnTo>
                    <a:pt x="214" y="102"/>
                  </a:lnTo>
                  <a:lnTo>
                    <a:pt x="214" y="102"/>
                  </a:lnTo>
                  <a:lnTo>
                    <a:pt x="224" y="114"/>
                  </a:lnTo>
                  <a:lnTo>
                    <a:pt x="230" y="128"/>
                  </a:lnTo>
                  <a:lnTo>
                    <a:pt x="234" y="144"/>
                  </a:lnTo>
                  <a:lnTo>
                    <a:pt x="234" y="160"/>
                  </a:lnTo>
                  <a:lnTo>
                    <a:pt x="234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1B8C9328-A117-49FD-BB4F-E1DA024BD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41541" y="2416174"/>
              <a:ext cx="327025" cy="327025"/>
            </a:xfrm>
            <a:custGeom>
              <a:avLst/>
              <a:gdLst>
                <a:gd name="T0" fmla="*/ 192 w 206"/>
                <a:gd name="T1" fmla="*/ 50 h 206"/>
                <a:gd name="T2" fmla="*/ 156 w 206"/>
                <a:gd name="T3" fmla="*/ 36 h 206"/>
                <a:gd name="T4" fmla="*/ 142 w 206"/>
                <a:gd name="T5" fmla="*/ 28 h 206"/>
                <a:gd name="T6" fmla="*/ 128 w 206"/>
                <a:gd name="T7" fmla="*/ 2 h 206"/>
                <a:gd name="T8" fmla="*/ 94 w 206"/>
                <a:gd name="T9" fmla="*/ 18 h 206"/>
                <a:gd name="T10" fmla="*/ 78 w 206"/>
                <a:gd name="T11" fmla="*/ 22 h 206"/>
                <a:gd name="T12" fmla="*/ 50 w 206"/>
                <a:gd name="T13" fmla="*/ 14 h 206"/>
                <a:gd name="T14" fmla="*/ 38 w 206"/>
                <a:gd name="T15" fmla="*/ 50 h 206"/>
                <a:gd name="T16" fmla="*/ 28 w 206"/>
                <a:gd name="T17" fmla="*/ 64 h 206"/>
                <a:gd name="T18" fmla="*/ 2 w 206"/>
                <a:gd name="T19" fmla="*/ 76 h 206"/>
                <a:gd name="T20" fmla="*/ 20 w 206"/>
                <a:gd name="T21" fmla="*/ 112 h 206"/>
                <a:gd name="T22" fmla="*/ 22 w 206"/>
                <a:gd name="T23" fmla="*/ 128 h 206"/>
                <a:gd name="T24" fmla="*/ 14 w 206"/>
                <a:gd name="T25" fmla="*/ 156 h 206"/>
                <a:gd name="T26" fmla="*/ 50 w 206"/>
                <a:gd name="T27" fmla="*/ 168 h 206"/>
                <a:gd name="T28" fmla="*/ 64 w 206"/>
                <a:gd name="T29" fmla="*/ 178 h 206"/>
                <a:gd name="T30" fmla="*/ 78 w 206"/>
                <a:gd name="T31" fmla="*/ 202 h 206"/>
                <a:gd name="T32" fmla="*/ 112 w 206"/>
                <a:gd name="T33" fmla="*/ 186 h 206"/>
                <a:gd name="T34" fmla="*/ 128 w 206"/>
                <a:gd name="T35" fmla="*/ 182 h 206"/>
                <a:gd name="T36" fmla="*/ 156 w 206"/>
                <a:gd name="T37" fmla="*/ 192 h 206"/>
                <a:gd name="T38" fmla="*/ 170 w 206"/>
                <a:gd name="T39" fmla="*/ 154 h 206"/>
                <a:gd name="T40" fmla="*/ 178 w 206"/>
                <a:gd name="T41" fmla="*/ 142 h 206"/>
                <a:gd name="T42" fmla="*/ 204 w 206"/>
                <a:gd name="T43" fmla="*/ 128 h 206"/>
                <a:gd name="T44" fmla="*/ 186 w 206"/>
                <a:gd name="T45" fmla="*/ 92 h 206"/>
                <a:gd name="T46" fmla="*/ 184 w 206"/>
                <a:gd name="T47" fmla="*/ 76 h 206"/>
                <a:gd name="T48" fmla="*/ 176 w 206"/>
                <a:gd name="T49" fmla="*/ 62 h 206"/>
                <a:gd name="T50" fmla="*/ 158 w 206"/>
                <a:gd name="T51" fmla="*/ 108 h 206"/>
                <a:gd name="T52" fmla="*/ 152 w 206"/>
                <a:gd name="T53" fmla="*/ 128 h 206"/>
                <a:gd name="T54" fmla="*/ 138 w 206"/>
                <a:gd name="T55" fmla="*/ 144 h 206"/>
                <a:gd name="T56" fmla="*/ 130 w 206"/>
                <a:gd name="T57" fmla="*/ 150 h 206"/>
                <a:gd name="T58" fmla="*/ 110 w 206"/>
                <a:gd name="T59" fmla="*/ 156 h 206"/>
                <a:gd name="T60" fmla="*/ 98 w 206"/>
                <a:gd name="T61" fmla="*/ 156 h 206"/>
                <a:gd name="T62" fmla="*/ 78 w 206"/>
                <a:gd name="T63" fmla="*/ 150 h 206"/>
                <a:gd name="T64" fmla="*/ 62 w 206"/>
                <a:gd name="T65" fmla="*/ 138 h 206"/>
                <a:gd name="T66" fmla="*/ 56 w 206"/>
                <a:gd name="T67" fmla="*/ 130 h 206"/>
                <a:gd name="T68" fmla="*/ 48 w 206"/>
                <a:gd name="T69" fmla="*/ 108 h 206"/>
                <a:gd name="T70" fmla="*/ 48 w 206"/>
                <a:gd name="T71" fmla="*/ 98 h 206"/>
                <a:gd name="T72" fmla="*/ 54 w 206"/>
                <a:gd name="T73" fmla="*/ 78 h 206"/>
                <a:gd name="T74" fmla="*/ 68 w 206"/>
                <a:gd name="T75" fmla="*/ 60 h 206"/>
                <a:gd name="T76" fmla="*/ 76 w 206"/>
                <a:gd name="T77" fmla="*/ 54 h 206"/>
                <a:gd name="T78" fmla="*/ 96 w 206"/>
                <a:gd name="T79" fmla="*/ 48 h 206"/>
                <a:gd name="T80" fmla="*/ 108 w 206"/>
                <a:gd name="T81" fmla="*/ 48 h 206"/>
                <a:gd name="T82" fmla="*/ 128 w 206"/>
                <a:gd name="T83" fmla="*/ 54 h 206"/>
                <a:gd name="T84" fmla="*/ 144 w 206"/>
                <a:gd name="T85" fmla="*/ 68 h 206"/>
                <a:gd name="T86" fmla="*/ 150 w 206"/>
                <a:gd name="T87" fmla="*/ 76 h 206"/>
                <a:gd name="T88" fmla="*/ 156 w 206"/>
                <a:gd name="T89" fmla="*/ 96 h 206"/>
                <a:gd name="T90" fmla="*/ 158 w 206"/>
                <a:gd name="T91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6" h="206">
                  <a:moveTo>
                    <a:pt x="176" y="62"/>
                  </a:moveTo>
                  <a:lnTo>
                    <a:pt x="192" y="50"/>
                  </a:lnTo>
                  <a:lnTo>
                    <a:pt x="170" y="24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42" y="28"/>
                  </a:lnTo>
                  <a:lnTo>
                    <a:pt x="126" y="22"/>
                  </a:lnTo>
                  <a:lnTo>
                    <a:pt x="128" y="2"/>
                  </a:lnTo>
                  <a:lnTo>
                    <a:pt x="96" y="0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78" y="22"/>
                  </a:lnTo>
                  <a:lnTo>
                    <a:pt x="62" y="28"/>
                  </a:lnTo>
                  <a:lnTo>
                    <a:pt x="50" y="14"/>
                  </a:lnTo>
                  <a:lnTo>
                    <a:pt x="24" y="3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8" y="64"/>
                  </a:lnTo>
                  <a:lnTo>
                    <a:pt x="22" y="78"/>
                  </a:lnTo>
                  <a:lnTo>
                    <a:pt x="2" y="76"/>
                  </a:lnTo>
                  <a:lnTo>
                    <a:pt x="0" y="110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2" y="128"/>
                  </a:lnTo>
                  <a:lnTo>
                    <a:pt x="28" y="142"/>
                  </a:lnTo>
                  <a:lnTo>
                    <a:pt x="14" y="156"/>
                  </a:lnTo>
                  <a:lnTo>
                    <a:pt x="36" y="180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64" y="178"/>
                  </a:lnTo>
                  <a:lnTo>
                    <a:pt x="80" y="184"/>
                  </a:lnTo>
                  <a:lnTo>
                    <a:pt x="78" y="202"/>
                  </a:lnTo>
                  <a:lnTo>
                    <a:pt x="110" y="206"/>
                  </a:lnTo>
                  <a:lnTo>
                    <a:pt x="112" y="186"/>
                  </a:lnTo>
                  <a:lnTo>
                    <a:pt x="112" y="186"/>
                  </a:lnTo>
                  <a:lnTo>
                    <a:pt x="128" y="182"/>
                  </a:lnTo>
                  <a:lnTo>
                    <a:pt x="144" y="176"/>
                  </a:lnTo>
                  <a:lnTo>
                    <a:pt x="156" y="192"/>
                  </a:lnTo>
                  <a:lnTo>
                    <a:pt x="182" y="170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78" y="142"/>
                  </a:lnTo>
                  <a:lnTo>
                    <a:pt x="184" y="126"/>
                  </a:lnTo>
                  <a:lnTo>
                    <a:pt x="204" y="128"/>
                  </a:lnTo>
                  <a:lnTo>
                    <a:pt x="206" y="94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4" y="76"/>
                  </a:lnTo>
                  <a:lnTo>
                    <a:pt x="176" y="62"/>
                  </a:lnTo>
                  <a:lnTo>
                    <a:pt x="176" y="62"/>
                  </a:lnTo>
                  <a:close/>
                  <a:moveTo>
                    <a:pt x="158" y="108"/>
                  </a:moveTo>
                  <a:lnTo>
                    <a:pt x="158" y="108"/>
                  </a:lnTo>
                  <a:lnTo>
                    <a:pt x="156" y="118"/>
                  </a:lnTo>
                  <a:lnTo>
                    <a:pt x="152" y="128"/>
                  </a:lnTo>
                  <a:lnTo>
                    <a:pt x="146" y="136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30" y="150"/>
                  </a:lnTo>
                  <a:lnTo>
                    <a:pt x="120" y="154"/>
                  </a:lnTo>
                  <a:lnTo>
                    <a:pt x="110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88" y="154"/>
                  </a:lnTo>
                  <a:lnTo>
                    <a:pt x="78" y="150"/>
                  </a:lnTo>
                  <a:lnTo>
                    <a:pt x="68" y="144"/>
                  </a:lnTo>
                  <a:lnTo>
                    <a:pt x="62" y="138"/>
                  </a:lnTo>
                  <a:lnTo>
                    <a:pt x="62" y="138"/>
                  </a:lnTo>
                  <a:lnTo>
                    <a:pt x="56" y="130"/>
                  </a:lnTo>
                  <a:lnTo>
                    <a:pt x="52" y="120"/>
                  </a:lnTo>
                  <a:lnTo>
                    <a:pt x="48" y="10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0" y="88"/>
                  </a:lnTo>
                  <a:lnTo>
                    <a:pt x="54" y="78"/>
                  </a:lnTo>
                  <a:lnTo>
                    <a:pt x="60" y="6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6" y="54"/>
                  </a:lnTo>
                  <a:lnTo>
                    <a:pt x="86" y="50"/>
                  </a:lnTo>
                  <a:lnTo>
                    <a:pt x="96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8" y="50"/>
                  </a:lnTo>
                  <a:lnTo>
                    <a:pt x="128" y="54"/>
                  </a:lnTo>
                  <a:lnTo>
                    <a:pt x="138" y="60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50" y="76"/>
                  </a:lnTo>
                  <a:lnTo>
                    <a:pt x="154" y="86"/>
                  </a:lnTo>
                  <a:lnTo>
                    <a:pt x="156" y="96"/>
                  </a:lnTo>
                  <a:lnTo>
                    <a:pt x="158" y="108"/>
                  </a:lnTo>
                  <a:lnTo>
                    <a:pt x="15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9D896709-D10C-49E5-B2A1-70E4435A8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4341" y="2216149"/>
              <a:ext cx="165101" cy="193675"/>
            </a:xfrm>
            <a:custGeom>
              <a:avLst/>
              <a:gdLst>
                <a:gd name="T0" fmla="*/ 12 w 104"/>
                <a:gd name="T1" fmla="*/ 78 h 122"/>
                <a:gd name="T2" fmla="*/ 12 w 104"/>
                <a:gd name="T3" fmla="*/ 78 h 122"/>
                <a:gd name="T4" fmla="*/ 18 w 104"/>
                <a:gd name="T5" fmla="*/ 94 h 122"/>
                <a:gd name="T6" fmla="*/ 26 w 104"/>
                <a:gd name="T7" fmla="*/ 108 h 122"/>
                <a:gd name="T8" fmla="*/ 32 w 104"/>
                <a:gd name="T9" fmla="*/ 114 h 122"/>
                <a:gd name="T10" fmla="*/ 38 w 104"/>
                <a:gd name="T11" fmla="*/ 118 h 122"/>
                <a:gd name="T12" fmla="*/ 44 w 104"/>
                <a:gd name="T13" fmla="*/ 120 h 122"/>
                <a:gd name="T14" fmla="*/ 52 w 104"/>
                <a:gd name="T15" fmla="*/ 122 h 122"/>
                <a:gd name="T16" fmla="*/ 52 w 104"/>
                <a:gd name="T17" fmla="*/ 122 h 122"/>
                <a:gd name="T18" fmla="*/ 60 w 104"/>
                <a:gd name="T19" fmla="*/ 120 h 122"/>
                <a:gd name="T20" fmla="*/ 68 w 104"/>
                <a:gd name="T21" fmla="*/ 118 h 122"/>
                <a:gd name="T22" fmla="*/ 74 w 104"/>
                <a:gd name="T23" fmla="*/ 114 h 122"/>
                <a:gd name="T24" fmla="*/ 80 w 104"/>
                <a:gd name="T25" fmla="*/ 108 h 122"/>
                <a:gd name="T26" fmla="*/ 88 w 104"/>
                <a:gd name="T27" fmla="*/ 94 h 122"/>
                <a:gd name="T28" fmla="*/ 94 w 104"/>
                <a:gd name="T29" fmla="*/ 78 h 122"/>
                <a:gd name="T30" fmla="*/ 94 w 104"/>
                <a:gd name="T31" fmla="*/ 78 h 122"/>
                <a:gd name="T32" fmla="*/ 98 w 104"/>
                <a:gd name="T33" fmla="*/ 74 h 122"/>
                <a:gd name="T34" fmla="*/ 102 w 104"/>
                <a:gd name="T35" fmla="*/ 70 h 122"/>
                <a:gd name="T36" fmla="*/ 104 w 104"/>
                <a:gd name="T37" fmla="*/ 64 h 122"/>
                <a:gd name="T38" fmla="*/ 104 w 104"/>
                <a:gd name="T39" fmla="*/ 58 h 122"/>
                <a:gd name="T40" fmla="*/ 104 w 104"/>
                <a:gd name="T41" fmla="*/ 58 h 122"/>
                <a:gd name="T42" fmla="*/ 102 w 104"/>
                <a:gd name="T43" fmla="*/ 52 h 122"/>
                <a:gd name="T44" fmla="*/ 98 w 104"/>
                <a:gd name="T45" fmla="*/ 50 h 122"/>
                <a:gd name="T46" fmla="*/ 98 w 104"/>
                <a:gd name="T47" fmla="*/ 50 h 122"/>
                <a:gd name="T48" fmla="*/ 96 w 104"/>
                <a:gd name="T49" fmla="*/ 40 h 122"/>
                <a:gd name="T50" fmla="*/ 94 w 104"/>
                <a:gd name="T51" fmla="*/ 30 h 122"/>
                <a:gd name="T52" fmla="*/ 90 w 104"/>
                <a:gd name="T53" fmla="*/ 22 h 122"/>
                <a:gd name="T54" fmla="*/ 84 w 104"/>
                <a:gd name="T55" fmla="*/ 14 h 122"/>
                <a:gd name="T56" fmla="*/ 78 w 104"/>
                <a:gd name="T57" fmla="*/ 8 h 122"/>
                <a:gd name="T58" fmla="*/ 70 w 104"/>
                <a:gd name="T59" fmla="*/ 2 h 122"/>
                <a:gd name="T60" fmla="*/ 62 w 104"/>
                <a:gd name="T61" fmla="*/ 0 h 122"/>
                <a:gd name="T62" fmla="*/ 52 w 104"/>
                <a:gd name="T63" fmla="*/ 0 h 122"/>
                <a:gd name="T64" fmla="*/ 52 w 104"/>
                <a:gd name="T65" fmla="*/ 0 h 122"/>
                <a:gd name="T66" fmla="*/ 44 w 104"/>
                <a:gd name="T67" fmla="*/ 0 h 122"/>
                <a:gd name="T68" fmla="*/ 36 w 104"/>
                <a:gd name="T69" fmla="*/ 2 h 122"/>
                <a:gd name="T70" fmla="*/ 28 w 104"/>
                <a:gd name="T71" fmla="*/ 8 h 122"/>
                <a:gd name="T72" fmla="*/ 22 w 104"/>
                <a:gd name="T73" fmla="*/ 14 h 122"/>
                <a:gd name="T74" fmla="*/ 16 w 104"/>
                <a:gd name="T75" fmla="*/ 20 h 122"/>
                <a:gd name="T76" fmla="*/ 12 w 104"/>
                <a:gd name="T77" fmla="*/ 30 h 122"/>
                <a:gd name="T78" fmla="*/ 10 w 104"/>
                <a:gd name="T79" fmla="*/ 38 h 122"/>
                <a:gd name="T80" fmla="*/ 8 w 104"/>
                <a:gd name="T81" fmla="*/ 50 h 122"/>
                <a:gd name="T82" fmla="*/ 8 w 104"/>
                <a:gd name="T83" fmla="*/ 50 h 122"/>
                <a:gd name="T84" fmla="*/ 4 w 104"/>
                <a:gd name="T85" fmla="*/ 52 h 122"/>
                <a:gd name="T86" fmla="*/ 0 w 104"/>
                <a:gd name="T87" fmla="*/ 58 h 122"/>
                <a:gd name="T88" fmla="*/ 0 w 104"/>
                <a:gd name="T89" fmla="*/ 58 h 122"/>
                <a:gd name="T90" fmla="*/ 0 w 104"/>
                <a:gd name="T91" fmla="*/ 64 h 122"/>
                <a:gd name="T92" fmla="*/ 2 w 104"/>
                <a:gd name="T93" fmla="*/ 70 h 122"/>
                <a:gd name="T94" fmla="*/ 6 w 104"/>
                <a:gd name="T95" fmla="*/ 76 h 122"/>
                <a:gd name="T96" fmla="*/ 12 w 104"/>
                <a:gd name="T97" fmla="*/ 78 h 122"/>
                <a:gd name="T98" fmla="*/ 12 w 104"/>
                <a:gd name="T99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122">
                  <a:moveTo>
                    <a:pt x="12" y="78"/>
                  </a:moveTo>
                  <a:lnTo>
                    <a:pt x="12" y="78"/>
                  </a:lnTo>
                  <a:lnTo>
                    <a:pt x="18" y="94"/>
                  </a:lnTo>
                  <a:lnTo>
                    <a:pt x="26" y="108"/>
                  </a:lnTo>
                  <a:lnTo>
                    <a:pt x="32" y="114"/>
                  </a:lnTo>
                  <a:lnTo>
                    <a:pt x="38" y="118"/>
                  </a:lnTo>
                  <a:lnTo>
                    <a:pt x="44" y="120"/>
                  </a:lnTo>
                  <a:lnTo>
                    <a:pt x="52" y="122"/>
                  </a:lnTo>
                  <a:lnTo>
                    <a:pt x="52" y="122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4" y="114"/>
                  </a:lnTo>
                  <a:lnTo>
                    <a:pt x="80" y="108"/>
                  </a:lnTo>
                  <a:lnTo>
                    <a:pt x="88" y="94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8" y="74"/>
                  </a:lnTo>
                  <a:lnTo>
                    <a:pt x="102" y="70"/>
                  </a:lnTo>
                  <a:lnTo>
                    <a:pt x="104" y="64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2" y="5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4"/>
                  </a:lnTo>
                  <a:lnTo>
                    <a:pt x="78" y="8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28" y="8"/>
                  </a:lnTo>
                  <a:lnTo>
                    <a:pt x="22" y="14"/>
                  </a:lnTo>
                  <a:lnTo>
                    <a:pt x="16" y="20"/>
                  </a:lnTo>
                  <a:lnTo>
                    <a:pt x="12" y="30"/>
                  </a:lnTo>
                  <a:lnTo>
                    <a:pt x="10" y="38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4" y="5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6" y="76"/>
                  </a:lnTo>
                  <a:lnTo>
                    <a:pt x="12" y="78"/>
                  </a:lnTo>
                  <a:lnTo>
                    <a:pt x="1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AC21443E-149E-4844-B505-E9BEDDBC5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4966" y="2419349"/>
              <a:ext cx="323850" cy="215900"/>
            </a:xfrm>
            <a:custGeom>
              <a:avLst/>
              <a:gdLst>
                <a:gd name="T0" fmla="*/ 186 w 204"/>
                <a:gd name="T1" fmla="*/ 20 h 136"/>
                <a:gd name="T2" fmla="*/ 160 w 204"/>
                <a:gd name="T3" fmla="*/ 10 h 136"/>
                <a:gd name="T4" fmla="*/ 134 w 204"/>
                <a:gd name="T5" fmla="*/ 2 h 136"/>
                <a:gd name="T6" fmla="*/ 134 w 204"/>
                <a:gd name="T7" fmla="*/ 0 h 136"/>
                <a:gd name="T8" fmla="*/ 134 w 204"/>
                <a:gd name="T9" fmla="*/ 0 h 136"/>
                <a:gd name="T10" fmla="*/ 122 w 204"/>
                <a:gd name="T11" fmla="*/ 106 h 136"/>
                <a:gd name="T12" fmla="*/ 108 w 204"/>
                <a:gd name="T13" fmla="*/ 26 h 136"/>
                <a:gd name="T14" fmla="*/ 106 w 204"/>
                <a:gd name="T15" fmla="*/ 4 h 136"/>
                <a:gd name="T16" fmla="*/ 102 w 204"/>
                <a:gd name="T17" fmla="*/ 4 h 136"/>
                <a:gd name="T18" fmla="*/ 90 w 204"/>
                <a:gd name="T19" fmla="*/ 14 h 136"/>
                <a:gd name="T20" fmla="*/ 84 w 204"/>
                <a:gd name="T21" fmla="*/ 106 h 136"/>
                <a:gd name="T22" fmla="*/ 70 w 204"/>
                <a:gd name="T23" fmla="*/ 0 h 136"/>
                <a:gd name="T24" fmla="*/ 70 w 204"/>
                <a:gd name="T25" fmla="*/ 0 h 136"/>
                <a:gd name="T26" fmla="*/ 70 w 204"/>
                <a:gd name="T27" fmla="*/ 2 h 136"/>
                <a:gd name="T28" fmla="*/ 44 w 204"/>
                <a:gd name="T29" fmla="*/ 10 h 136"/>
                <a:gd name="T30" fmla="*/ 18 w 204"/>
                <a:gd name="T31" fmla="*/ 20 h 136"/>
                <a:gd name="T32" fmla="*/ 12 w 204"/>
                <a:gd name="T33" fmla="*/ 26 h 136"/>
                <a:gd name="T34" fmla="*/ 4 w 204"/>
                <a:gd name="T35" fmla="*/ 46 h 136"/>
                <a:gd name="T36" fmla="*/ 0 w 204"/>
                <a:gd name="T37" fmla="*/ 66 h 136"/>
                <a:gd name="T38" fmla="*/ 0 w 204"/>
                <a:gd name="T39" fmla="*/ 92 h 136"/>
                <a:gd name="T40" fmla="*/ 4 w 204"/>
                <a:gd name="T41" fmla="*/ 98 h 136"/>
                <a:gd name="T42" fmla="*/ 40 w 204"/>
                <a:gd name="T43" fmla="*/ 122 h 136"/>
                <a:gd name="T44" fmla="*/ 40 w 204"/>
                <a:gd name="T45" fmla="*/ 78 h 136"/>
                <a:gd name="T46" fmla="*/ 40 w 204"/>
                <a:gd name="T47" fmla="*/ 68 h 136"/>
                <a:gd name="T48" fmla="*/ 42 w 204"/>
                <a:gd name="T49" fmla="*/ 124 h 136"/>
                <a:gd name="T50" fmla="*/ 54 w 204"/>
                <a:gd name="T51" fmla="*/ 130 h 136"/>
                <a:gd name="T52" fmla="*/ 84 w 204"/>
                <a:gd name="T53" fmla="*/ 136 h 136"/>
                <a:gd name="T54" fmla="*/ 98 w 204"/>
                <a:gd name="T55" fmla="*/ 136 h 136"/>
                <a:gd name="T56" fmla="*/ 132 w 204"/>
                <a:gd name="T57" fmla="*/ 132 h 136"/>
                <a:gd name="T58" fmla="*/ 162 w 204"/>
                <a:gd name="T59" fmla="*/ 120 h 136"/>
                <a:gd name="T60" fmla="*/ 162 w 204"/>
                <a:gd name="T61" fmla="*/ 62 h 136"/>
                <a:gd name="T62" fmla="*/ 166 w 204"/>
                <a:gd name="T63" fmla="*/ 78 h 136"/>
                <a:gd name="T64" fmla="*/ 166 w 204"/>
                <a:gd name="T65" fmla="*/ 120 h 136"/>
                <a:gd name="T66" fmla="*/ 180 w 204"/>
                <a:gd name="T67" fmla="*/ 110 h 136"/>
                <a:gd name="T68" fmla="*/ 194 w 204"/>
                <a:gd name="T69" fmla="*/ 98 h 136"/>
                <a:gd name="T70" fmla="*/ 204 w 204"/>
                <a:gd name="T71" fmla="*/ 86 h 136"/>
                <a:gd name="T72" fmla="*/ 204 w 204"/>
                <a:gd name="T73" fmla="*/ 66 h 136"/>
                <a:gd name="T74" fmla="*/ 196 w 204"/>
                <a:gd name="T75" fmla="*/ 34 h 136"/>
                <a:gd name="T76" fmla="*/ 186 w 204"/>
                <a:gd name="T77" fmla="*/ 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" h="136">
                  <a:moveTo>
                    <a:pt x="186" y="20"/>
                  </a:moveTo>
                  <a:lnTo>
                    <a:pt x="186" y="20"/>
                  </a:lnTo>
                  <a:lnTo>
                    <a:pt x="174" y="16"/>
                  </a:lnTo>
                  <a:lnTo>
                    <a:pt x="160" y="10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4" y="1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0" y="14"/>
                  </a:lnTo>
                  <a:lnTo>
                    <a:pt x="96" y="2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44" y="10"/>
                  </a:lnTo>
                  <a:lnTo>
                    <a:pt x="30" y="1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26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0" y="11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54" y="130"/>
                  </a:lnTo>
                  <a:lnTo>
                    <a:pt x="68" y="134"/>
                  </a:lnTo>
                  <a:lnTo>
                    <a:pt x="84" y="136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116" y="136"/>
                  </a:lnTo>
                  <a:lnTo>
                    <a:pt x="132" y="132"/>
                  </a:lnTo>
                  <a:lnTo>
                    <a:pt x="148" y="128"/>
                  </a:lnTo>
                  <a:lnTo>
                    <a:pt x="162" y="120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64" y="68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80" y="110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0" y="46"/>
                  </a:lnTo>
                  <a:lnTo>
                    <a:pt x="196" y="34"/>
                  </a:lnTo>
                  <a:lnTo>
                    <a:pt x="192" y="26"/>
                  </a:lnTo>
                  <a:lnTo>
                    <a:pt x="186" y="20"/>
                  </a:lnTo>
                  <a:lnTo>
                    <a:pt x="18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A17963C9-D966-4743-9523-5FEC6CF0A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3200" y="2038350"/>
              <a:ext cx="777875" cy="774700"/>
            </a:xfrm>
            <a:custGeom>
              <a:avLst/>
              <a:gdLst>
                <a:gd name="T0" fmla="*/ 488 w 490"/>
                <a:gd name="T1" fmla="*/ 264 h 488"/>
                <a:gd name="T2" fmla="*/ 488 w 490"/>
                <a:gd name="T3" fmla="*/ 222 h 488"/>
                <a:gd name="T4" fmla="*/ 444 w 490"/>
                <a:gd name="T5" fmla="*/ 202 h 488"/>
                <a:gd name="T6" fmla="*/ 424 w 490"/>
                <a:gd name="T7" fmla="*/ 146 h 488"/>
                <a:gd name="T8" fmla="*/ 444 w 490"/>
                <a:gd name="T9" fmla="*/ 102 h 488"/>
                <a:gd name="T10" fmla="*/ 418 w 490"/>
                <a:gd name="T11" fmla="*/ 70 h 488"/>
                <a:gd name="T12" fmla="*/ 358 w 490"/>
                <a:gd name="T13" fmla="*/ 74 h 488"/>
                <a:gd name="T14" fmla="*/ 322 w 490"/>
                <a:gd name="T15" fmla="*/ 56 h 488"/>
                <a:gd name="T16" fmla="*/ 286 w 490"/>
                <a:gd name="T17" fmla="*/ 2 h 488"/>
                <a:gd name="T18" fmla="*/ 244 w 490"/>
                <a:gd name="T19" fmla="*/ 0 h 488"/>
                <a:gd name="T20" fmla="*/ 204 w 490"/>
                <a:gd name="T21" fmla="*/ 2 h 488"/>
                <a:gd name="T22" fmla="*/ 186 w 490"/>
                <a:gd name="T23" fmla="*/ 48 h 488"/>
                <a:gd name="T24" fmla="*/ 132 w 490"/>
                <a:gd name="T25" fmla="*/ 74 h 488"/>
                <a:gd name="T26" fmla="*/ 88 w 490"/>
                <a:gd name="T27" fmla="*/ 56 h 488"/>
                <a:gd name="T28" fmla="*/ 58 w 490"/>
                <a:gd name="T29" fmla="*/ 86 h 488"/>
                <a:gd name="T30" fmla="*/ 76 w 490"/>
                <a:gd name="T31" fmla="*/ 130 h 488"/>
                <a:gd name="T32" fmla="*/ 50 w 490"/>
                <a:gd name="T33" fmla="*/ 184 h 488"/>
                <a:gd name="T34" fmla="*/ 4 w 490"/>
                <a:gd name="T35" fmla="*/ 202 h 488"/>
                <a:gd name="T36" fmla="*/ 0 w 490"/>
                <a:gd name="T37" fmla="*/ 244 h 488"/>
                <a:gd name="T38" fmla="*/ 44 w 490"/>
                <a:gd name="T39" fmla="*/ 282 h 488"/>
                <a:gd name="T40" fmla="*/ 56 w 490"/>
                <a:gd name="T41" fmla="*/ 322 h 488"/>
                <a:gd name="T42" fmla="*/ 46 w 490"/>
                <a:gd name="T43" fmla="*/ 384 h 488"/>
                <a:gd name="T44" fmla="*/ 72 w 490"/>
                <a:gd name="T45" fmla="*/ 416 h 488"/>
                <a:gd name="T46" fmla="*/ 102 w 490"/>
                <a:gd name="T47" fmla="*/ 442 h 488"/>
                <a:gd name="T48" fmla="*/ 148 w 490"/>
                <a:gd name="T49" fmla="*/ 422 h 488"/>
                <a:gd name="T50" fmla="*/ 204 w 490"/>
                <a:gd name="T51" fmla="*/ 444 h 488"/>
                <a:gd name="T52" fmla="*/ 224 w 490"/>
                <a:gd name="T53" fmla="*/ 486 h 488"/>
                <a:gd name="T54" fmla="*/ 266 w 490"/>
                <a:gd name="T55" fmla="*/ 486 h 488"/>
                <a:gd name="T56" fmla="*/ 286 w 490"/>
                <a:gd name="T57" fmla="*/ 444 h 488"/>
                <a:gd name="T58" fmla="*/ 342 w 490"/>
                <a:gd name="T59" fmla="*/ 422 h 488"/>
                <a:gd name="T60" fmla="*/ 388 w 490"/>
                <a:gd name="T61" fmla="*/ 442 h 488"/>
                <a:gd name="T62" fmla="*/ 418 w 490"/>
                <a:gd name="T63" fmla="*/ 416 h 488"/>
                <a:gd name="T64" fmla="*/ 414 w 490"/>
                <a:gd name="T65" fmla="*/ 356 h 488"/>
                <a:gd name="T66" fmla="*/ 434 w 490"/>
                <a:gd name="T67" fmla="*/ 322 h 488"/>
                <a:gd name="T68" fmla="*/ 486 w 490"/>
                <a:gd name="T69" fmla="*/ 282 h 488"/>
                <a:gd name="T70" fmla="*/ 340 w 490"/>
                <a:gd name="T71" fmla="*/ 360 h 488"/>
                <a:gd name="T72" fmla="*/ 304 w 490"/>
                <a:gd name="T73" fmla="*/ 382 h 488"/>
                <a:gd name="T74" fmla="*/ 260 w 490"/>
                <a:gd name="T75" fmla="*/ 394 h 488"/>
                <a:gd name="T76" fmla="*/ 230 w 490"/>
                <a:gd name="T77" fmla="*/ 394 h 488"/>
                <a:gd name="T78" fmla="*/ 186 w 490"/>
                <a:gd name="T79" fmla="*/ 382 h 488"/>
                <a:gd name="T80" fmla="*/ 150 w 490"/>
                <a:gd name="T81" fmla="*/ 360 h 488"/>
                <a:gd name="T82" fmla="*/ 128 w 490"/>
                <a:gd name="T83" fmla="*/ 340 h 488"/>
                <a:gd name="T84" fmla="*/ 106 w 490"/>
                <a:gd name="T85" fmla="*/ 302 h 488"/>
                <a:gd name="T86" fmla="*/ 96 w 490"/>
                <a:gd name="T87" fmla="*/ 258 h 488"/>
                <a:gd name="T88" fmla="*/ 96 w 490"/>
                <a:gd name="T89" fmla="*/ 228 h 488"/>
                <a:gd name="T90" fmla="*/ 106 w 490"/>
                <a:gd name="T91" fmla="*/ 184 h 488"/>
                <a:gd name="T92" fmla="*/ 128 w 490"/>
                <a:gd name="T93" fmla="*/ 148 h 488"/>
                <a:gd name="T94" fmla="*/ 150 w 490"/>
                <a:gd name="T95" fmla="*/ 128 h 488"/>
                <a:gd name="T96" fmla="*/ 186 w 490"/>
                <a:gd name="T97" fmla="*/ 104 h 488"/>
                <a:gd name="T98" fmla="*/ 230 w 490"/>
                <a:gd name="T99" fmla="*/ 94 h 488"/>
                <a:gd name="T100" fmla="*/ 260 w 490"/>
                <a:gd name="T101" fmla="*/ 94 h 488"/>
                <a:gd name="T102" fmla="*/ 304 w 490"/>
                <a:gd name="T103" fmla="*/ 104 h 488"/>
                <a:gd name="T104" fmla="*/ 340 w 490"/>
                <a:gd name="T105" fmla="*/ 128 h 488"/>
                <a:gd name="T106" fmla="*/ 362 w 490"/>
                <a:gd name="T107" fmla="*/ 148 h 488"/>
                <a:gd name="T108" fmla="*/ 384 w 490"/>
                <a:gd name="T109" fmla="*/ 184 h 488"/>
                <a:gd name="T110" fmla="*/ 394 w 490"/>
                <a:gd name="T111" fmla="*/ 228 h 488"/>
                <a:gd name="T112" fmla="*/ 394 w 490"/>
                <a:gd name="T113" fmla="*/ 258 h 488"/>
                <a:gd name="T114" fmla="*/ 384 w 490"/>
                <a:gd name="T115" fmla="*/ 302 h 488"/>
                <a:gd name="T116" fmla="*/ 362 w 490"/>
                <a:gd name="T117" fmla="*/ 34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0" h="488">
                  <a:moveTo>
                    <a:pt x="486" y="282"/>
                  </a:moveTo>
                  <a:lnTo>
                    <a:pt x="486" y="282"/>
                  </a:lnTo>
                  <a:lnTo>
                    <a:pt x="488" y="264"/>
                  </a:lnTo>
                  <a:lnTo>
                    <a:pt x="490" y="244"/>
                  </a:lnTo>
                  <a:lnTo>
                    <a:pt x="490" y="244"/>
                  </a:lnTo>
                  <a:lnTo>
                    <a:pt x="488" y="222"/>
                  </a:lnTo>
                  <a:lnTo>
                    <a:pt x="486" y="202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0" y="184"/>
                  </a:lnTo>
                  <a:lnTo>
                    <a:pt x="432" y="164"/>
                  </a:lnTo>
                  <a:lnTo>
                    <a:pt x="424" y="146"/>
                  </a:lnTo>
                  <a:lnTo>
                    <a:pt x="414" y="130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32" y="86"/>
                  </a:lnTo>
                  <a:lnTo>
                    <a:pt x="418" y="70"/>
                  </a:lnTo>
                  <a:lnTo>
                    <a:pt x="418" y="70"/>
                  </a:lnTo>
                  <a:lnTo>
                    <a:pt x="402" y="56"/>
                  </a:lnTo>
                  <a:lnTo>
                    <a:pt x="386" y="44"/>
                  </a:lnTo>
                  <a:lnTo>
                    <a:pt x="358" y="74"/>
                  </a:lnTo>
                  <a:lnTo>
                    <a:pt x="358" y="74"/>
                  </a:lnTo>
                  <a:lnTo>
                    <a:pt x="340" y="64"/>
                  </a:lnTo>
                  <a:lnTo>
                    <a:pt x="322" y="56"/>
                  </a:lnTo>
                  <a:lnTo>
                    <a:pt x="304" y="48"/>
                  </a:lnTo>
                  <a:lnTo>
                    <a:pt x="286" y="44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6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24" y="0"/>
                  </a:lnTo>
                  <a:lnTo>
                    <a:pt x="204" y="2"/>
                  </a:lnTo>
                  <a:lnTo>
                    <a:pt x="204" y="44"/>
                  </a:lnTo>
                  <a:lnTo>
                    <a:pt x="204" y="44"/>
                  </a:lnTo>
                  <a:lnTo>
                    <a:pt x="186" y="48"/>
                  </a:lnTo>
                  <a:lnTo>
                    <a:pt x="166" y="56"/>
                  </a:lnTo>
                  <a:lnTo>
                    <a:pt x="150" y="64"/>
                  </a:lnTo>
                  <a:lnTo>
                    <a:pt x="132" y="7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88" y="56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58" y="86"/>
                  </a:lnTo>
                  <a:lnTo>
                    <a:pt x="46" y="102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66" y="146"/>
                  </a:lnTo>
                  <a:lnTo>
                    <a:pt x="58" y="164"/>
                  </a:lnTo>
                  <a:lnTo>
                    <a:pt x="50" y="184"/>
                  </a:lnTo>
                  <a:lnTo>
                    <a:pt x="46" y="202"/>
                  </a:lnTo>
                  <a:lnTo>
                    <a:pt x="4" y="202"/>
                  </a:lnTo>
                  <a:lnTo>
                    <a:pt x="4" y="202"/>
                  </a:lnTo>
                  <a:lnTo>
                    <a:pt x="2" y="22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64"/>
                  </a:lnTo>
                  <a:lnTo>
                    <a:pt x="4" y="282"/>
                  </a:lnTo>
                  <a:lnTo>
                    <a:pt x="44" y="282"/>
                  </a:lnTo>
                  <a:lnTo>
                    <a:pt x="44" y="282"/>
                  </a:lnTo>
                  <a:lnTo>
                    <a:pt x="50" y="302"/>
                  </a:lnTo>
                  <a:lnTo>
                    <a:pt x="56" y="322"/>
                  </a:lnTo>
                  <a:lnTo>
                    <a:pt x="64" y="338"/>
                  </a:lnTo>
                  <a:lnTo>
                    <a:pt x="74" y="356"/>
                  </a:lnTo>
                  <a:lnTo>
                    <a:pt x="46" y="384"/>
                  </a:lnTo>
                  <a:lnTo>
                    <a:pt x="46" y="384"/>
                  </a:lnTo>
                  <a:lnTo>
                    <a:pt x="58" y="402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86" y="430"/>
                  </a:lnTo>
                  <a:lnTo>
                    <a:pt x="102" y="442"/>
                  </a:lnTo>
                  <a:lnTo>
                    <a:pt x="132" y="412"/>
                  </a:lnTo>
                  <a:lnTo>
                    <a:pt x="132" y="412"/>
                  </a:lnTo>
                  <a:lnTo>
                    <a:pt x="148" y="422"/>
                  </a:lnTo>
                  <a:lnTo>
                    <a:pt x="166" y="432"/>
                  </a:lnTo>
                  <a:lnTo>
                    <a:pt x="186" y="438"/>
                  </a:lnTo>
                  <a:lnTo>
                    <a:pt x="204" y="444"/>
                  </a:lnTo>
                  <a:lnTo>
                    <a:pt x="204" y="484"/>
                  </a:lnTo>
                  <a:lnTo>
                    <a:pt x="204" y="484"/>
                  </a:lnTo>
                  <a:lnTo>
                    <a:pt x="224" y="486"/>
                  </a:lnTo>
                  <a:lnTo>
                    <a:pt x="244" y="488"/>
                  </a:lnTo>
                  <a:lnTo>
                    <a:pt x="244" y="488"/>
                  </a:lnTo>
                  <a:lnTo>
                    <a:pt x="266" y="486"/>
                  </a:lnTo>
                  <a:lnTo>
                    <a:pt x="286" y="484"/>
                  </a:lnTo>
                  <a:lnTo>
                    <a:pt x="286" y="444"/>
                  </a:lnTo>
                  <a:lnTo>
                    <a:pt x="286" y="444"/>
                  </a:lnTo>
                  <a:lnTo>
                    <a:pt x="304" y="438"/>
                  </a:lnTo>
                  <a:lnTo>
                    <a:pt x="324" y="432"/>
                  </a:lnTo>
                  <a:lnTo>
                    <a:pt x="342" y="422"/>
                  </a:lnTo>
                  <a:lnTo>
                    <a:pt x="358" y="412"/>
                  </a:lnTo>
                  <a:lnTo>
                    <a:pt x="388" y="442"/>
                  </a:lnTo>
                  <a:lnTo>
                    <a:pt x="388" y="442"/>
                  </a:lnTo>
                  <a:lnTo>
                    <a:pt x="402" y="430"/>
                  </a:lnTo>
                  <a:lnTo>
                    <a:pt x="418" y="416"/>
                  </a:lnTo>
                  <a:lnTo>
                    <a:pt x="418" y="416"/>
                  </a:lnTo>
                  <a:lnTo>
                    <a:pt x="432" y="402"/>
                  </a:lnTo>
                  <a:lnTo>
                    <a:pt x="444" y="384"/>
                  </a:lnTo>
                  <a:lnTo>
                    <a:pt x="414" y="356"/>
                  </a:lnTo>
                  <a:lnTo>
                    <a:pt x="414" y="356"/>
                  </a:lnTo>
                  <a:lnTo>
                    <a:pt x="424" y="338"/>
                  </a:lnTo>
                  <a:lnTo>
                    <a:pt x="434" y="322"/>
                  </a:lnTo>
                  <a:lnTo>
                    <a:pt x="440" y="302"/>
                  </a:lnTo>
                  <a:lnTo>
                    <a:pt x="444" y="282"/>
                  </a:lnTo>
                  <a:lnTo>
                    <a:pt x="486" y="282"/>
                  </a:lnTo>
                  <a:close/>
                  <a:moveTo>
                    <a:pt x="352" y="350"/>
                  </a:moveTo>
                  <a:lnTo>
                    <a:pt x="352" y="350"/>
                  </a:lnTo>
                  <a:lnTo>
                    <a:pt x="340" y="360"/>
                  </a:lnTo>
                  <a:lnTo>
                    <a:pt x="330" y="368"/>
                  </a:lnTo>
                  <a:lnTo>
                    <a:pt x="316" y="376"/>
                  </a:lnTo>
                  <a:lnTo>
                    <a:pt x="304" y="382"/>
                  </a:lnTo>
                  <a:lnTo>
                    <a:pt x="290" y="388"/>
                  </a:lnTo>
                  <a:lnTo>
                    <a:pt x="276" y="390"/>
                  </a:lnTo>
                  <a:lnTo>
                    <a:pt x="260" y="394"/>
                  </a:lnTo>
                  <a:lnTo>
                    <a:pt x="244" y="394"/>
                  </a:lnTo>
                  <a:lnTo>
                    <a:pt x="244" y="394"/>
                  </a:lnTo>
                  <a:lnTo>
                    <a:pt x="230" y="394"/>
                  </a:lnTo>
                  <a:lnTo>
                    <a:pt x="214" y="390"/>
                  </a:lnTo>
                  <a:lnTo>
                    <a:pt x="200" y="388"/>
                  </a:lnTo>
                  <a:lnTo>
                    <a:pt x="186" y="382"/>
                  </a:lnTo>
                  <a:lnTo>
                    <a:pt x="174" y="376"/>
                  </a:lnTo>
                  <a:lnTo>
                    <a:pt x="160" y="368"/>
                  </a:lnTo>
                  <a:lnTo>
                    <a:pt x="150" y="360"/>
                  </a:lnTo>
                  <a:lnTo>
                    <a:pt x="138" y="350"/>
                  </a:lnTo>
                  <a:lnTo>
                    <a:pt x="138" y="350"/>
                  </a:lnTo>
                  <a:lnTo>
                    <a:pt x="128" y="340"/>
                  </a:lnTo>
                  <a:lnTo>
                    <a:pt x="120" y="328"/>
                  </a:lnTo>
                  <a:lnTo>
                    <a:pt x="112" y="316"/>
                  </a:lnTo>
                  <a:lnTo>
                    <a:pt x="106" y="302"/>
                  </a:lnTo>
                  <a:lnTo>
                    <a:pt x="102" y="288"/>
                  </a:lnTo>
                  <a:lnTo>
                    <a:pt x="98" y="274"/>
                  </a:lnTo>
                  <a:lnTo>
                    <a:pt x="96" y="258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6" y="228"/>
                  </a:lnTo>
                  <a:lnTo>
                    <a:pt x="98" y="214"/>
                  </a:lnTo>
                  <a:lnTo>
                    <a:pt x="102" y="198"/>
                  </a:lnTo>
                  <a:lnTo>
                    <a:pt x="106" y="184"/>
                  </a:lnTo>
                  <a:lnTo>
                    <a:pt x="112" y="172"/>
                  </a:lnTo>
                  <a:lnTo>
                    <a:pt x="120" y="160"/>
                  </a:lnTo>
                  <a:lnTo>
                    <a:pt x="128" y="14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50" y="128"/>
                  </a:lnTo>
                  <a:lnTo>
                    <a:pt x="160" y="118"/>
                  </a:lnTo>
                  <a:lnTo>
                    <a:pt x="174" y="112"/>
                  </a:lnTo>
                  <a:lnTo>
                    <a:pt x="186" y="104"/>
                  </a:lnTo>
                  <a:lnTo>
                    <a:pt x="200" y="100"/>
                  </a:lnTo>
                  <a:lnTo>
                    <a:pt x="214" y="96"/>
                  </a:lnTo>
                  <a:lnTo>
                    <a:pt x="230" y="94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60" y="94"/>
                  </a:lnTo>
                  <a:lnTo>
                    <a:pt x="276" y="96"/>
                  </a:lnTo>
                  <a:lnTo>
                    <a:pt x="290" y="100"/>
                  </a:lnTo>
                  <a:lnTo>
                    <a:pt x="304" y="104"/>
                  </a:lnTo>
                  <a:lnTo>
                    <a:pt x="316" y="112"/>
                  </a:lnTo>
                  <a:lnTo>
                    <a:pt x="330" y="118"/>
                  </a:lnTo>
                  <a:lnTo>
                    <a:pt x="340" y="128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62" y="148"/>
                  </a:lnTo>
                  <a:lnTo>
                    <a:pt x="370" y="160"/>
                  </a:lnTo>
                  <a:lnTo>
                    <a:pt x="378" y="172"/>
                  </a:lnTo>
                  <a:lnTo>
                    <a:pt x="384" y="184"/>
                  </a:lnTo>
                  <a:lnTo>
                    <a:pt x="388" y="198"/>
                  </a:lnTo>
                  <a:lnTo>
                    <a:pt x="392" y="214"/>
                  </a:lnTo>
                  <a:lnTo>
                    <a:pt x="394" y="228"/>
                  </a:lnTo>
                  <a:lnTo>
                    <a:pt x="396" y="244"/>
                  </a:lnTo>
                  <a:lnTo>
                    <a:pt x="396" y="244"/>
                  </a:lnTo>
                  <a:lnTo>
                    <a:pt x="394" y="258"/>
                  </a:lnTo>
                  <a:lnTo>
                    <a:pt x="392" y="274"/>
                  </a:lnTo>
                  <a:lnTo>
                    <a:pt x="388" y="288"/>
                  </a:lnTo>
                  <a:lnTo>
                    <a:pt x="384" y="302"/>
                  </a:lnTo>
                  <a:lnTo>
                    <a:pt x="378" y="316"/>
                  </a:lnTo>
                  <a:lnTo>
                    <a:pt x="370" y="328"/>
                  </a:lnTo>
                  <a:lnTo>
                    <a:pt x="362" y="340"/>
                  </a:lnTo>
                  <a:lnTo>
                    <a:pt x="352" y="350"/>
                  </a:lnTo>
                  <a:lnTo>
                    <a:pt x="352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6DBC8F-AA9C-4A1D-AE92-26E4BB95E80A}"/>
              </a:ext>
            </a:extLst>
          </p:cNvPr>
          <p:cNvGrpSpPr/>
          <p:nvPr/>
        </p:nvGrpSpPr>
        <p:grpSpPr>
          <a:xfrm flipH="1">
            <a:off x="4894448" y="1765159"/>
            <a:ext cx="561277" cy="628906"/>
            <a:chOff x="10915650" y="111125"/>
            <a:chExt cx="1174750" cy="1244600"/>
          </a:xfrm>
          <a:solidFill>
            <a:schemeClr val="accent4"/>
          </a:solidFill>
        </p:grpSpPr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823F5CD6-DDEB-4D46-BC59-7B024580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5825" y="193675"/>
              <a:ext cx="165100" cy="180975"/>
            </a:xfrm>
            <a:custGeom>
              <a:avLst/>
              <a:gdLst>
                <a:gd name="T0" fmla="*/ 10 w 104"/>
                <a:gd name="T1" fmla="*/ 74 h 114"/>
                <a:gd name="T2" fmla="*/ 10 w 104"/>
                <a:gd name="T3" fmla="*/ 74 h 114"/>
                <a:gd name="T4" fmla="*/ 16 w 104"/>
                <a:gd name="T5" fmla="*/ 88 h 114"/>
                <a:gd name="T6" fmla="*/ 26 w 104"/>
                <a:gd name="T7" fmla="*/ 102 h 114"/>
                <a:gd name="T8" fmla="*/ 30 w 104"/>
                <a:gd name="T9" fmla="*/ 106 h 114"/>
                <a:gd name="T10" fmla="*/ 38 w 104"/>
                <a:gd name="T11" fmla="*/ 110 h 114"/>
                <a:gd name="T12" fmla="*/ 44 w 104"/>
                <a:gd name="T13" fmla="*/ 114 h 114"/>
                <a:gd name="T14" fmla="*/ 52 w 104"/>
                <a:gd name="T15" fmla="*/ 114 h 114"/>
                <a:gd name="T16" fmla="*/ 52 w 104"/>
                <a:gd name="T17" fmla="*/ 114 h 114"/>
                <a:gd name="T18" fmla="*/ 60 w 104"/>
                <a:gd name="T19" fmla="*/ 114 h 114"/>
                <a:gd name="T20" fmla="*/ 68 w 104"/>
                <a:gd name="T21" fmla="*/ 110 h 114"/>
                <a:gd name="T22" fmla="*/ 74 w 104"/>
                <a:gd name="T23" fmla="*/ 106 h 114"/>
                <a:gd name="T24" fmla="*/ 80 w 104"/>
                <a:gd name="T25" fmla="*/ 102 h 114"/>
                <a:gd name="T26" fmla="*/ 88 w 104"/>
                <a:gd name="T27" fmla="*/ 88 h 114"/>
                <a:gd name="T28" fmla="*/ 94 w 104"/>
                <a:gd name="T29" fmla="*/ 74 h 114"/>
                <a:gd name="T30" fmla="*/ 94 w 104"/>
                <a:gd name="T31" fmla="*/ 74 h 114"/>
                <a:gd name="T32" fmla="*/ 98 w 104"/>
                <a:gd name="T33" fmla="*/ 70 h 114"/>
                <a:gd name="T34" fmla="*/ 102 w 104"/>
                <a:gd name="T35" fmla="*/ 66 h 114"/>
                <a:gd name="T36" fmla="*/ 102 w 104"/>
                <a:gd name="T37" fmla="*/ 60 h 114"/>
                <a:gd name="T38" fmla="*/ 104 w 104"/>
                <a:gd name="T39" fmla="*/ 54 h 114"/>
                <a:gd name="T40" fmla="*/ 104 w 104"/>
                <a:gd name="T41" fmla="*/ 54 h 114"/>
                <a:gd name="T42" fmla="*/ 102 w 104"/>
                <a:gd name="T43" fmla="*/ 50 h 114"/>
                <a:gd name="T44" fmla="*/ 96 w 104"/>
                <a:gd name="T45" fmla="*/ 46 h 114"/>
                <a:gd name="T46" fmla="*/ 96 w 104"/>
                <a:gd name="T47" fmla="*/ 46 h 114"/>
                <a:gd name="T48" fmla="*/ 96 w 104"/>
                <a:gd name="T49" fmla="*/ 38 h 114"/>
                <a:gd name="T50" fmla="*/ 92 w 104"/>
                <a:gd name="T51" fmla="*/ 28 h 114"/>
                <a:gd name="T52" fmla="*/ 88 w 104"/>
                <a:gd name="T53" fmla="*/ 20 h 114"/>
                <a:gd name="T54" fmla="*/ 84 w 104"/>
                <a:gd name="T55" fmla="*/ 14 h 114"/>
                <a:gd name="T56" fmla="*/ 78 w 104"/>
                <a:gd name="T57" fmla="*/ 8 h 114"/>
                <a:gd name="T58" fmla="*/ 70 w 104"/>
                <a:gd name="T59" fmla="*/ 4 h 114"/>
                <a:gd name="T60" fmla="*/ 62 w 104"/>
                <a:gd name="T61" fmla="*/ 0 h 114"/>
                <a:gd name="T62" fmla="*/ 52 w 104"/>
                <a:gd name="T63" fmla="*/ 0 h 114"/>
                <a:gd name="T64" fmla="*/ 52 w 104"/>
                <a:gd name="T65" fmla="*/ 0 h 114"/>
                <a:gd name="T66" fmla="*/ 42 w 104"/>
                <a:gd name="T67" fmla="*/ 0 h 114"/>
                <a:gd name="T68" fmla="*/ 34 w 104"/>
                <a:gd name="T69" fmla="*/ 4 h 114"/>
                <a:gd name="T70" fmla="*/ 26 w 104"/>
                <a:gd name="T71" fmla="*/ 8 h 114"/>
                <a:gd name="T72" fmla="*/ 20 w 104"/>
                <a:gd name="T73" fmla="*/ 14 h 114"/>
                <a:gd name="T74" fmla="*/ 16 w 104"/>
                <a:gd name="T75" fmla="*/ 20 h 114"/>
                <a:gd name="T76" fmla="*/ 12 w 104"/>
                <a:gd name="T77" fmla="*/ 28 h 114"/>
                <a:gd name="T78" fmla="*/ 8 w 104"/>
                <a:gd name="T79" fmla="*/ 36 h 114"/>
                <a:gd name="T80" fmla="*/ 8 w 104"/>
                <a:gd name="T81" fmla="*/ 46 h 114"/>
                <a:gd name="T82" fmla="*/ 8 w 104"/>
                <a:gd name="T83" fmla="*/ 46 h 114"/>
                <a:gd name="T84" fmla="*/ 2 w 104"/>
                <a:gd name="T85" fmla="*/ 50 h 114"/>
                <a:gd name="T86" fmla="*/ 0 w 104"/>
                <a:gd name="T87" fmla="*/ 54 h 114"/>
                <a:gd name="T88" fmla="*/ 0 w 104"/>
                <a:gd name="T89" fmla="*/ 54 h 114"/>
                <a:gd name="T90" fmla="*/ 0 w 104"/>
                <a:gd name="T91" fmla="*/ 60 h 114"/>
                <a:gd name="T92" fmla="*/ 2 w 104"/>
                <a:gd name="T93" fmla="*/ 66 h 114"/>
                <a:gd name="T94" fmla="*/ 6 w 104"/>
                <a:gd name="T95" fmla="*/ 70 h 114"/>
                <a:gd name="T96" fmla="*/ 10 w 104"/>
                <a:gd name="T97" fmla="*/ 74 h 114"/>
                <a:gd name="T98" fmla="*/ 10 w 104"/>
                <a:gd name="T99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114">
                  <a:moveTo>
                    <a:pt x="10" y="74"/>
                  </a:moveTo>
                  <a:lnTo>
                    <a:pt x="10" y="74"/>
                  </a:lnTo>
                  <a:lnTo>
                    <a:pt x="16" y="88"/>
                  </a:lnTo>
                  <a:lnTo>
                    <a:pt x="26" y="102"/>
                  </a:lnTo>
                  <a:lnTo>
                    <a:pt x="30" y="106"/>
                  </a:lnTo>
                  <a:lnTo>
                    <a:pt x="38" y="110"/>
                  </a:lnTo>
                  <a:lnTo>
                    <a:pt x="4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4" y="106"/>
                  </a:lnTo>
                  <a:lnTo>
                    <a:pt x="80" y="102"/>
                  </a:lnTo>
                  <a:lnTo>
                    <a:pt x="88" y="88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0"/>
                  </a:lnTo>
                  <a:lnTo>
                    <a:pt x="102" y="66"/>
                  </a:lnTo>
                  <a:lnTo>
                    <a:pt x="102" y="60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4" y="14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6" y="20"/>
                  </a:lnTo>
                  <a:lnTo>
                    <a:pt x="12" y="28"/>
                  </a:lnTo>
                  <a:lnTo>
                    <a:pt x="8" y="3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6" y="70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6E6DC4EC-7E1B-42D0-9895-9B1B2788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8300" y="193675"/>
              <a:ext cx="161925" cy="180975"/>
            </a:xfrm>
            <a:custGeom>
              <a:avLst/>
              <a:gdLst>
                <a:gd name="T0" fmla="*/ 10 w 102"/>
                <a:gd name="T1" fmla="*/ 74 h 114"/>
                <a:gd name="T2" fmla="*/ 10 w 102"/>
                <a:gd name="T3" fmla="*/ 74 h 114"/>
                <a:gd name="T4" fmla="*/ 16 w 102"/>
                <a:gd name="T5" fmla="*/ 88 h 114"/>
                <a:gd name="T6" fmla="*/ 24 w 102"/>
                <a:gd name="T7" fmla="*/ 102 h 114"/>
                <a:gd name="T8" fmla="*/ 30 w 102"/>
                <a:gd name="T9" fmla="*/ 106 h 114"/>
                <a:gd name="T10" fmla="*/ 36 w 102"/>
                <a:gd name="T11" fmla="*/ 110 h 114"/>
                <a:gd name="T12" fmla="*/ 44 w 102"/>
                <a:gd name="T13" fmla="*/ 114 h 114"/>
                <a:gd name="T14" fmla="*/ 52 w 102"/>
                <a:gd name="T15" fmla="*/ 114 h 114"/>
                <a:gd name="T16" fmla="*/ 52 w 102"/>
                <a:gd name="T17" fmla="*/ 114 h 114"/>
                <a:gd name="T18" fmla="*/ 60 w 102"/>
                <a:gd name="T19" fmla="*/ 114 h 114"/>
                <a:gd name="T20" fmla="*/ 66 w 102"/>
                <a:gd name="T21" fmla="*/ 110 h 114"/>
                <a:gd name="T22" fmla="*/ 74 w 102"/>
                <a:gd name="T23" fmla="*/ 106 h 114"/>
                <a:gd name="T24" fmla="*/ 78 w 102"/>
                <a:gd name="T25" fmla="*/ 102 h 114"/>
                <a:gd name="T26" fmla="*/ 88 w 102"/>
                <a:gd name="T27" fmla="*/ 88 h 114"/>
                <a:gd name="T28" fmla="*/ 94 w 102"/>
                <a:gd name="T29" fmla="*/ 74 h 114"/>
                <a:gd name="T30" fmla="*/ 94 w 102"/>
                <a:gd name="T31" fmla="*/ 74 h 114"/>
                <a:gd name="T32" fmla="*/ 98 w 102"/>
                <a:gd name="T33" fmla="*/ 70 h 114"/>
                <a:gd name="T34" fmla="*/ 100 w 102"/>
                <a:gd name="T35" fmla="*/ 66 h 114"/>
                <a:gd name="T36" fmla="*/ 102 w 102"/>
                <a:gd name="T37" fmla="*/ 60 h 114"/>
                <a:gd name="T38" fmla="*/ 102 w 102"/>
                <a:gd name="T39" fmla="*/ 54 h 114"/>
                <a:gd name="T40" fmla="*/ 102 w 102"/>
                <a:gd name="T41" fmla="*/ 54 h 114"/>
                <a:gd name="T42" fmla="*/ 100 w 102"/>
                <a:gd name="T43" fmla="*/ 50 h 114"/>
                <a:gd name="T44" fmla="*/ 96 w 102"/>
                <a:gd name="T45" fmla="*/ 46 h 114"/>
                <a:gd name="T46" fmla="*/ 96 w 102"/>
                <a:gd name="T47" fmla="*/ 46 h 114"/>
                <a:gd name="T48" fmla="*/ 96 w 102"/>
                <a:gd name="T49" fmla="*/ 38 h 114"/>
                <a:gd name="T50" fmla="*/ 92 w 102"/>
                <a:gd name="T51" fmla="*/ 28 h 114"/>
                <a:gd name="T52" fmla="*/ 88 w 102"/>
                <a:gd name="T53" fmla="*/ 20 h 114"/>
                <a:gd name="T54" fmla="*/ 84 w 102"/>
                <a:gd name="T55" fmla="*/ 14 h 114"/>
                <a:gd name="T56" fmla="*/ 76 w 102"/>
                <a:gd name="T57" fmla="*/ 8 h 114"/>
                <a:gd name="T58" fmla="*/ 70 w 102"/>
                <a:gd name="T59" fmla="*/ 4 h 114"/>
                <a:gd name="T60" fmla="*/ 60 w 102"/>
                <a:gd name="T61" fmla="*/ 0 h 114"/>
                <a:gd name="T62" fmla="*/ 52 w 102"/>
                <a:gd name="T63" fmla="*/ 0 h 114"/>
                <a:gd name="T64" fmla="*/ 52 w 102"/>
                <a:gd name="T65" fmla="*/ 0 h 114"/>
                <a:gd name="T66" fmla="*/ 42 w 102"/>
                <a:gd name="T67" fmla="*/ 0 h 114"/>
                <a:gd name="T68" fmla="*/ 34 w 102"/>
                <a:gd name="T69" fmla="*/ 4 h 114"/>
                <a:gd name="T70" fmla="*/ 26 w 102"/>
                <a:gd name="T71" fmla="*/ 8 h 114"/>
                <a:gd name="T72" fmla="*/ 20 w 102"/>
                <a:gd name="T73" fmla="*/ 14 h 114"/>
                <a:gd name="T74" fmla="*/ 14 w 102"/>
                <a:gd name="T75" fmla="*/ 20 h 114"/>
                <a:gd name="T76" fmla="*/ 10 w 102"/>
                <a:gd name="T77" fmla="*/ 28 h 114"/>
                <a:gd name="T78" fmla="*/ 8 w 102"/>
                <a:gd name="T79" fmla="*/ 36 h 114"/>
                <a:gd name="T80" fmla="*/ 6 w 102"/>
                <a:gd name="T81" fmla="*/ 46 h 114"/>
                <a:gd name="T82" fmla="*/ 6 w 102"/>
                <a:gd name="T83" fmla="*/ 46 h 114"/>
                <a:gd name="T84" fmla="*/ 2 w 102"/>
                <a:gd name="T85" fmla="*/ 50 h 114"/>
                <a:gd name="T86" fmla="*/ 0 w 102"/>
                <a:gd name="T87" fmla="*/ 54 h 114"/>
                <a:gd name="T88" fmla="*/ 0 w 102"/>
                <a:gd name="T89" fmla="*/ 54 h 114"/>
                <a:gd name="T90" fmla="*/ 0 w 102"/>
                <a:gd name="T91" fmla="*/ 60 h 114"/>
                <a:gd name="T92" fmla="*/ 2 w 102"/>
                <a:gd name="T93" fmla="*/ 66 h 114"/>
                <a:gd name="T94" fmla="*/ 6 w 102"/>
                <a:gd name="T95" fmla="*/ 70 h 114"/>
                <a:gd name="T96" fmla="*/ 10 w 102"/>
                <a:gd name="T97" fmla="*/ 74 h 114"/>
                <a:gd name="T98" fmla="*/ 10 w 102"/>
                <a:gd name="T99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114">
                  <a:moveTo>
                    <a:pt x="10" y="74"/>
                  </a:moveTo>
                  <a:lnTo>
                    <a:pt x="10" y="74"/>
                  </a:lnTo>
                  <a:lnTo>
                    <a:pt x="16" y="88"/>
                  </a:lnTo>
                  <a:lnTo>
                    <a:pt x="24" y="102"/>
                  </a:lnTo>
                  <a:lnTo>
                    <a:pt x="30" y="106"/>
                  </a:lnTo>
                  <a:lnTo>
                    <a:pt x="36" y="110"/>
                  </a:lnTo>
                  <a:lnTo>
                    <a:pt x="4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60" y="114"/>
                  </a:lnTo>
                  <a:lnTo>
                    <a:pt x="66" y="110"/>
                  </a:lnTo>
                  <a:lnTo>
                    <a:pt x="74" y="106"/>
                  </a:lnTo>
                  <a:lnTo>
                    <a:pt x="78" y="102"/>
                  </a:lnTo>
                  <a:lnTo>
                    <a:pt x="88" y="88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8" y="70"/>
                  </a:lnTo>
                  <a:lnTo>
                    <a:pt x="100" y="66"/>
                  </a:lnTo>
                  <a:lnTo>
                    <a:pt x="102" y="60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0" y="50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38"/>
                  </a:lnTo>
                  <a:lnTo>
                    <a:pt x="92" y="28"/>
                  </a:lnTo>
                  <a:lnTo>
                    <a:pt x="88" y="20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70" y="4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8" y="3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6" y="70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6489619B-2228-4E76-A6B3-BF0E1B42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384175"/>
              <a:ext cx="323850" cy="647700"/>
            </a:xfrm>
            <a:custGeom>
              <a:avLst/>
              <a:gdLst>
                <a:gd name="T0" fmla="*/ 30 w 204"/>
                <a:gd name="T1" fmla="*/ 212 h 408"/>
                <a:gd name="T2" fmla="*/ 40 w 204"/>
                <a:gd name="T3" fmla="*/ 194 h 408"/>
                <a:gd name="T4" fmla="*/ 38 w 204"/>
                <a:gd name="T5" fmla="*/ 148 h 408"/>
                <a:gd name="T6" fmla="*/ 40 w 204"/>
                <a:gd name="T7" fmla="*/ 106 h 408"/>
                <a:gd name="T8" fmla="*/ 50 w 204"/>
                <a:gd name="T9" fmla="*/ 62 h 408"/>
                <a:gd name="T10" fmla="*/ 50 w 204"/>
                <a:gd name="T11" fmla="*/ 182 h 408"/>
                <a:gd name="T12" fmla="*/ 50 w 204"/>
                <a:gd name="T13" fmla="*/ 384 h 408"/>
                <a:gd name="T14" fmla="*/ 58 w 204"/>
                <a:gd name="T15" fmla="*/ 402 h 408"/>
                <a:gd name="T16" fmla="*/ 76 w 204"/>
                <a:gd name="T17" fmla="*/ 408 h 408"/>
                <a:gd name="T18" fmla="*/ 76 w 204"/>
                <a:gd name="T19" fmla="*/ 408 h 408"/>
                <a:gd name="T20" fmla="*/ 94 w 204"/>
                <a:gd name="T21" fmla="*/ 402 h 408"/>
                <a:gd name="T22" fmla="*/ 102 w 204"/>
                <a:gd name="T23" fmla="*/ 214 h 408"/>
                <a:gd name="T24" fmla="*/ 114 w 204"/>
                <a:gd name="T25" fmla="*/ 384 h 408"/>
                <a:gd name="T26" fmla="*/ 130 w 204"/>
                <a:gd name="T27" fmla="*/ 406 h 408"/>
                <a:gd name="T28" fmla="*/ 140 w 204"/>
                <a:gd name="T29" fmla="*/ 408 h 408"/>
                <a:gd name="T30" fmla="*/ 140 w 204"/>
                <a:gd name="T31" fmla="*/ 408 h 408"/>
                <a:gd name="T32" fmla="*/ 162 w 204"/>
                <a:gd name="T33" fmla="*/ 394 h 408"/>
                <a:gd name="T34" fmla="*/ 164 w 204"/>
                <a:gd name="T35" fmla="*/ 194 h 408"/>
                <a:gd name="T36" fmla="*/ 166 w 204"/>
                <a:gd name="T37" fmla="*/ 62 h 408"/>
                <a:gd name="T38" fmla="*/ 168 w 204"/>
                <a:gd name="T39" fmla="*/ 70 h 408"/>
                <a:gd name="T40" fmla="*/ 178 w 204"/>
                <a:gd name="T41" fmla="*/ 126 h 408"/>
                <a:gd name="T42" fmla="*/ 176 w 204"/>
                <a:gd name="T43" fmla="*/ 172 h 408"/>
                <a:gd name="T44" fmla="*/ 176 w 204"/>
                <a:gd name="T45" fmla="*/ 200 h 408"/>
                <a:gd name="T46" fmla="*/ 190 w 204"/>
                <a:gd name="T47" fmla="*/ 214 h 408"/>
                <a:gd name="T48" fmla="*/ 190 w 204"/>
                <a:gd name="T49" fmla="*/ 152 h 408"/>
                <a:gd name="T50" fmla="*/ 196 w 204"/>
                <a:gd name="T51" fmla="*/ 98 h 408"/>
                <a:gd name="T52" fmla="*/ 200 w 204"/>
                <a:gd name="T53" fmla="*/ 42 h 408"/>
                <a:gd name="T54" fmla="*/ 186 w 204"/>
                <a:gd name="T55" fmla="*/ 20 h 408"/>
                <a:gd name="T56" fmla="*/ 148 w 204"/>
                <a:gd name="T57" fmla="*/ 4 h 408"/>
                <a:gd name="T58" fmla="*/ 136 w 204"/>
                <a:gd name="T59" fmla="*/ 0 h 408"/>
                <a:gd name="T60" fmla="*/ 136 w 204"/>
                <a:gd name="T61" fmla="*/ 0 h 408"/>
                <a:gd name="T62" fmla="*/ 120 w 204"/>
                <a:gd name="T63" fmla="*/ 60 h 408"/>
                <a:gd name="T64" fmla="*/ 118 w 204"/>
                <a:gd name="T65" fmla="*/ 12 h 408"/>
                <a:gd name="T66" fmla="*/ 104 w 204"/>
                <a:gd name="T67" fmla="*/ 4 h 408"/>
                <a:gd name="T68" fmla="*/ 102 w 204"/>
                <a:gd name="T69" fmla="*/ 24 h 408"/>
                <a:gd name="T70" fmla="*/ 96 w 204"/>
                <a:gd name="T71" fmla="*/ 60 h 408"/>
                <a:gd name="T72" fmla="*/ 78 w 204"/>
                <a:gd name="T73" fmla="*/ 0 h 408"/>
                <a:gd name="T74" fmla="*/ 78 w 204"/>
                <a:gd name="T75" fmla="*/ 0 h 408"/>
                <a:gd name="T76" fmla="*/ 66 w 204"/>
                <a:gd name="T77" fmla="*/ 4 h 408"/>
                <a:gd name="T78" fmla="*/ 28 w 204"/>
                <a:gd name="T79" fmla="*/ 20 h 408"/>
                <a:gd name="T80" fmla="*/ 14 w 204"/>
                <a:gd name="T81" fmla="*/ 44 h 408"/>
                <a:gd name="T82" fmla="*/ 4 w 204"/>
                <a:gd name="T83" fmla="*/ 98 h 408"/>
                <a:gd name="T84" fmla="*/ 0 w 204"/>
                <a:gd name="T85" fmla="*/ 144 h 408"/>
                <a:gd name="T86" fmla="*/ 4 w 204"/>
                <a:gd name="T87" fmla="*/ 192 h 408"/>
                <a:gd name="T88" fmla="*/ 12 w 204"/>
                <a:gd name="T89" fmla="*/ 21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408">
                  <a:moveTo>
                    <a:pt x="20" y="214"/>
                  </a:moveTo>
                  <a:lnTo>
                    <a:pt x="20" y="214"/>
                  </a:lnTo>
                  <a:lnTo>
                    <a:pt x="30" y="212"/>
                  </a:lnTo>
                  <a:lnTo>
                    <a:pt x="36" y="208"/>
                  </a:lnTo>
                  <a:lnTo>
                    <a:pt x="38" y="202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38" y="172"/>
                  </a:lnTo>
                  <a:lnTo>
                    <a:pt x="38" y="148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40" y="106"/>
                  </a:lnTo>
                  <a:lnTo>
                    <a:pt x="42" y="86"/>
                  </a:lnTo>
                  <a:lnTo>
                    <a:pt x="46" y="70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94"/>
                  </a:lnTo>
                  <a:lnTo>
                    <a:pt x="50" y="384"/>
                  </a:lnTo>
                  <a:lnTo>
                    <a:pt x="50" y="384"/>
                  </a:lnTo>
                  <a:lnTo>
                    <a:pt x="52" y="394"/>
                  </a:lnTo>
                  <a:lnTo>
                    <a:pt x="58" y="402"/>
                  </a:lnTo>
                  <a:lnTo>
                    <a:pt x="66" y="406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76" y="408"/>
                  </a:lnTo>
                  <a:lnTo>
                    <a:pt x="86" y="406"/>
                  </a:lnTo>
                  <a:lnTo>
                    <a:pt x="94" y="402"/>
                  </a:lnTo>
                  <a:lnTo>
                    <a:pt x="100" y="394"/>
                  </a:lnTo>
                  <a:lnTo>
                    <a:pt x="102" y="384"/>
                  </a:lnTo>
                  <a:lnTo>
                    <a:pt x="102" y="214"/>
                  </a:lnTo>
                  <a:lnTo>
                    <a:pt x="114" y="214"/>
                  </a:lnTo>
                  <a:lnTo>
                    <a:pt x="114" y="384"/>
                  </a:lnTo>
                  <a:lnTo>
                    <a:pt x="114" y="384"/>
                  </a:lnTo>
                  <a:lnTo>
                    <a:pt x="116" y="394"/>
                  </a:lnTo>
                  <a:lnTo>
                    <a:pt x="122" y="402"/>
                  </a:lnTo>
                  <a:lnTo>
                    <a:pt x="130" y="406"/>
                  </a:lnTo>
                  <a:lnTo>
                    <a:pt x="140" y="408"/>
                  </a:lnTo>
                  <a:lnTo>
                    <a:pt x="140" y="408"/>
                  </a:lnTo>
                  <a:lnTo>
                    <a:pt x="140" y="408"/>
                  </a:lnTo>
                  <a:lnTo>
                    <a:pt x="140" y="408"/>
                  </a:lnTo>
                  <a:lnTo>
                    <a:pt x="140" y="408"/>
                  </a:lnTo>
                  <a:lnTo>
                    <a:pt x="140" y="408"/>
                  </a:lnTo>
                  <a:lnTo>
                    <a:pt x="150" y="406"/>
                  </a:lnTo>
                  <a:lnTo>
                    <a:pt x="158" y="402"/>
                  </a:lnTo>
                  <a:lnTo>
                    <a:pt x="162" y="394"/>
                  </a:lnTo>
                  <a:lnTo>
                    <a:pt x="164" y="384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18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8" y="70"/>
                  </a:lnTo>
                  <a:lnTo>
                    <a:pt x="172" y="86"/>
                  </a:lnTo>
                  <a:lnTo>
                    <a:pt x="176" y="10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48"/>
                  </a:lnTo>
                  <a:lnTo>
                    <a:pt x="176" y="172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6" y="200"/>
                  </a:lnTo>
                  <a:lnTo>
                    <a:pt x="178" y="206"/>
                  </a:lnTo>
                  <a:lnTo>
                    <a:pt x="184" y="212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190" y="182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2" y="122"/>
                  </a:lnTo>
                  <a:lnTo>
                    <a:pt x="196" y="98"/>
                  </a:lnTo>
                  <a:lnTo>
                    <a:pt x="204" y="58"/>
                  </a:lnTo>
                  <a:lnTo>
                    <a:pt x="204" y="58"/>
                  </a:lnTo>
                  <a:lnTo>
                    <a:pt x="200" y="42"/>
                  </a:lnTo>
                  <a:lnTo>
                    <a:pt x="194" y="30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68" y="12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2" y="24"/>
                  </a:lnTo>
                  <a:lnTo>
                    <a:pt x="128" y="4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4" y="24"/>
                  </a:lnTo>
                  <a:lnTo>
                    <a:pt x="118" y="12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96" y="12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88" y="40"/>
                  </a:lnTo>
                  <a:lnTo>
                    <a:pt x="82" y="2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46" y="1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2" y="28"/>
                  </a:lnTo>
                  <a:lnTo>
                    <a:pt x="14" y="44"/>
                  </a:lnTo>
                  <a:lnTo>
                    <a:pt x="10" y="58"/>
                  </a:lnTo>
                  <a:lnTo>
                    <a:pt x="6" y="76"/>
                  </a:lnTo>
                  <a:lnTo>
                    <a:pt x="4" y="98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44"/>
                  </a:lnTo>
                  <a:lnTo>
                    <a:pt x="2" y="166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6" y="200"/>
                  </a:lnTo>
                  <a:lnTo>
                    <a:pt x="8" y="206"/>
                  </a:lnTo>
                  <a:lnTo>
                    <a:pt x="12" y="212"/>
                  </a:lnTo>
                  <a:lnTo>
                    <a:pt x="20" y="214"/>
                  </a:lnTo>
                  <a:lnTo>
                    <a:pt x="20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4">
              <a:extLst>
                <a:ext uri="{FF2B5EF4-FFF2-40B4-BE49-F238E27FC236}">
                  <a16:creationId xmlns:a16="http://schemas.microsoft.com/office/drawing/2014/main" id="{6EF6DF86-4A3E-4D1F-89CD-E13E97B33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5275" y="384175"/>
              <a:ext cx="323850" cy="647700"/>
            </a:xfrm>
            <a:custGeom>
              <a:avLst/>
              <a:gdLst>
                <a:gd name="T0" fmla="*/ 20 w 204"/>
                <a:gd name="T1" fmla="*/ 212 h 408"/>
                <a:gd name="T2" fmla="*/ 30 w 204"/>
                <a:gd name="T3" fmla="*/ 194 h 408"/>
                <a:gd name="T4" fmla="*/ 26 w 204"/>
                <a:gd name="T5" fmla="*/ 148 h 408"/>
                <a:gd name="T6" fmla="*/ 28 w 204"/>
                <a:gd name="T7" fmla="*/ 106 h 408"/>
                <a:gd name="T8" fmla="*/ 38 w 204"/>
                <a:gd name="T9" fmla="*/ 62 h 408"/>
                <a:gd name="T10" fmla="*/ 38 w 204"/>
                <a:gd name="T11" fmla="*/ 182 h 408"/>
                <a:gd name="T12" fmla="*/ 40 w 204"/>
                <a:gd name="T13" fmla="*/ 384 h 408"/>
                <a:gd name="T14" fmla="*/ 48 w 204"/>
                <a:gd name="T15" fmla="*/ 402 h 408"/>
                <a:gd name="T16" fmla="*/ 66 w 204"/>
                <a:gd name="T17" fmla="*/ 408 h 408"/>
                <a:gd name="T18" fmla="*/ 66 w 204"/>
                <a:gd name="T19" fmla="*/ 408 h 408"/>
                <a:gd name="T20" fmla="*/ 84 w 204"/>
                <a:gd name="T21" fmla="*/ 402 h 408"/>
                <a:gd name="T22" fmla="*/ 90 w 204"/>
                <a:gd name="T23" fmla="*/ 214 h 408"/>
                <a:gd name="T24" fmla="*/ 104 w 204"/>
                <a:gd name="T25" fmla="*/ 384 h 408"/>
                <a:gd name="T26" fmla="*/ 118 w 204"/>
                <a:gd name="T27" fmla="*/ 406 h 408"/>
                <a:gd name="T28" fmla="*/ 128 w 204"/>
                <a:gd name="T29" fmla="*/ 408 h 408"/>
                <a:gd name="T30" fmla="*/ 128 w 204"/>
                <a:gd name="T31" fmla="*/ 408 h 408"/>
                <a:gd name="T32" fmla="*/ 152 w 204"/>
                <a:gd name="T33" fmla="*/ 394 h 408"/>
                <a:gd name="T34" fmla="*/ 154 w 204"/>
                <a:gd name="T35" fmla="*/ 194 h 408"/>
                <a:gd name="T36" fmla="*/ 156 w 204"/>
                <a:gd name="T37" fmla="*/ 62 h 408"/>
                <a:gd name="T38" fmla="*/ 158 w 204"/>
                <a:gd name="T39" fmla="*/ 70 h 408"/>
                <a:gd name="T40" fmla="*/ 166 w 204"/>
                <a:gd name="T41" fmla="*/ 126 h 408"/>
                <a:gd name="T42" fmla="*/ 166 w 204"/>
                <a:gd name="T43" fmla="*/ 172 h 408"/>
                <a:gd name="T44" fmla="*/ 166 w 204"/>
                <a:gd name="T45" fmla="*/ 202 h 408"/>
                <a:gd name="T46" fmla="*/ 184 w 204"/>
                <a:gd name="T47" fmla="*/ 214 h 408"/>
                <a:gd name="T48" fmla="*/ 196 w 204"/>
                <a:gd name="T49" fmla="*/ 206 h 408"/>
                <a:gd name="T50" fmla="*/ 200 w 204"/>
                <a:gd name="T51" fmla="*/ 192 h 408"/>
                <a:gd name="T52" fmla="*/ 204 w 204"/>
                <a:gd name="T53" fmla="*/ 122 h 408"/>
                <a:gd name="T54" fmla="*/ 198 w 204"/>
                <a:gd name="T55" fmla="*/ 76 h 408"/>
                <a:gd name="T56" fmla="*/ 182 w 204"/>
                <a:gd name="T57" fmla="*/ 28 h 408"/>
                <a:gd name="T58" fmla="*/ 158 w 204"/>
                <a:gd name="T59" fmla="*/ 12 h 408"/>
                <a:gd name="T60" fmla="*/ 126 w 204"/>
                <a:gd name="T61" fmla="*/ 0 h 408"/>
                <a:gd name="T62" fmla="*/ 126 w 204"/>
                <a:gd name="T63" fmla="*/ 0 h 408"/>
                <a:gd name="T64" fmla="*/ 122 w 204"/>
                <a:gd name="T65" fmla="*/ 24 h 408"/>
                <a:gd name="T66" fmla="*/ 108 w 204"/>
                <a:gd name="T67" fmla="*/ 60 h 408"/>
                <a:gd name="T68" fmla="*/ 100 w 204"/>
                <a:gd name="T69" fmla="*/ 4 h 408"/>
                <a:gd name="T70" fmla="*/ 94 w 204"/>
                <a:gd name="T71" fmla="*/ 4 h 408"/>
                <a:gd name="T72" fmla="*/ 90 w 204"/>
                <a:gd name="T73" fmla="*/ 24 h 408"/>
                <a:gd name="T74" fmla="*/ 76 w 204"/>
                <a:gd name="T75" fmla="*/ 40 h 408"/>
                <a:gd name="T76" fmla="*/ 68 w 204"/>
                <a:gd name="T77" fmla="*/ 0 h 408"/>
                <a:gd name="T78" fmla="*/ 68 w 204"/>
                <a:gd name="T79" fmla="*/ 0 h 408"/>
                <a:gd name="T80" fmla="*/ 56 w 204"/>
                <a:gd name="T81" fmla="*/ 4 h 408"/>
                <a:gd name="T82" fmla="*/ 18 w 204"/>
                <a:gd name="T83" fmla="*/ 20 h 408"/>
                <a:gd name="T84" fmla="*/ 0 w 204"/>
                <a:gd name="T85" fmla="*/ 58 h 408"/>
                <a:gd name="T86" fmla="*/ 12 w 204"/>
                <a:gd name="T87" fmla="*/ 122 h 408"/>
                <a:gd name="T88" fmla="*/ 16 w 204"/>
                <a:gd name="T89" fmla="*/ 18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408">
                  <a:moveTo>
                    <a:pt x="14" y="214"/>
                  </a:moveTo>
                  <a:lnTo>
                    <a:pt x="14" y="214"/>
                  </a:lnTo>
                  <a:lnTo>
                    <a:pt x="20" y="212"/>
                  </a:lnTo>
                  <a:lnTo>
                    <a:pt x="26" y="206"/>
                  </a:lnTo>
                  <a:lnTo>
                    <a:pt x="28" y="200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8" y="172"/>
                  </a:lnTo>
                  <a:lnTo>
                    <a:pt x="26" y="148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8" y="106"/>
                  </a:lnTo>
                  <a:lnTo>
                    <a:pt x="32" y="86"/>
                  </a:lnTo>
                  <a:lnTo>
                    <a:pt x="36" y="7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94"/>
                  </a:lnTo>
                  <a:lnTo>
                    <a:pt x="40" y="384"/>
                  </a:lnTo>
                  <a:lnTo>
                    <a:pt x="40" y="384"/>
                  </a:lnTo>
                  <a:lnTo>
                    <a:pt x="42" y="394"/>
                  </a:lnTo>
                  <a:lnTo>
                    <a:pt x="48" y="402"/>
                  </a:lnTo>
                  <a:lnTo>
                    <a:pt x="56" y="406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76" y="406"/>
                  </a:lnTo>
                  <a:lnTo>
                    <a:pt x="84" y="402"/>
                  </a:lnTo>
                  <a:lnTo>
                    <a:pt x="88" y="394"/>
                  </a:lnTo>
                  <a:lnTo>
                    <a:pt x="90" y="384"/>
                  </a:lnTo>
                  <a:lnTo>
                    <a:pt x="90" y="214"/>
                  </a:lnTo>
                  <a:lnTo>
                    <a:pt x="104" y="214"/>
                  </a:lnTo>
                  <a:lnTo>
                    <a:pt x="104" y="384"/>
                  </a:lnTo>
                  <a:lnTo>
                    <a:pt x="104" y="384"/>
                  </a:lnTo>
                  <a:lnTo>
                    <a:pt x="106" y="394"/>
                  </a:lnTo>
                  <a:lnTo>
                    <a:pt x="110" y="402"/>
                  </a:lnTo>
                  <a:lnTo>
                    <a:pt x="118" y="406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28" y="408"/>
                  </a:lnTo>
                  <a:lnTo>
                    <a:pt x="138" y="406"/>
                  </a:lnTo>
                  <a:lnTo>
                    <a:pt x="146" y="402"/>
                  </a:lnTo>
                  <a:lnTo>
                    <a:pt x="152" y="394"/>
                  </a:lnTo>
                  <a:lnTo>
                    <a:pt x="154" y="38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6" y="18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58" y="70"/>
                  </a:lnTo>
                  <a:lnTo>
                    <a:pt x="162" y="86"/>
                  </a:lnTo>
                  <a:lnTo>
                    <a:pt x="166" y="10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48"/>
                  </a:lnTo>
                  <a:lnTo>
                    <a:pt x="166" y="172"/>
                  </a:lnTo>
                  <a:lnTo>
                    <a:pt x="164" y="194"/>
                  </a:lnTo>
                  <a:lnTo>
                    <a:pt x="164" y="194"/>
                  </a:lnTo>
                  <a:lnTo>
                    <a:pt x="166" y="202"/>
                  </a:lnTo>
                  <a:lnTo>
                    <a:pt x="170" y="208"/>
                  </a:lnTo>
                  <a:lnTo>
                    <a:pt x="176" y="212"/>
                  </a:lnTo>
                  <a:lnTo>
                    <a:pt x="184" y="214"/>
                  </a:lnTo>
                  <a:lnTo>
                    <a:pt x="184" y="214"/>
                  </a:lnTo>
                  <a:lnTo>
                    <a:pt x="192" y="212"/>
                  </a:lnTo>
                  <a:lnTo>
                    <a:pt x="196" y="206"/>
                  </a:lnTo>
                  <a:lnTo>
                    <a:pt x="198" y="200"/>
                  </a:lnTo>
                  <a:lnTo>
                    <a:pt x="200" y="192"/>
                  </a:lnTo>
                  <a:lnTo>
                    <a:pt x="200" y="192"/>
                  </a:lnTo>
                  <a:lnTo>
                    <a:pt x="202" y="166"/>
                  </a:lnTo>
                  <a:lnTo>
                    <a:pt x="204" y="144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2" y="98"/>
                  </a:lnTo>
                  <a:lnTo>
                    <a:pt x="198" y="76"/>
                  </a:lnTo>
                  <a:lnTo>
                    <a:pt x="194" y="58"/>
                  </a:lnTo>
                  <a:lnTo>
                    <a:pt x="190" y="44"/>
                  </a:lnTo>
                  <a:lnTo>
                    <a:pt x="182" y="28"/>
                  </a:lnTo>
                  <a:lnTo>
                    <a:pt x="176" y="20"/>
                  </a:lnTo>
                  <a:lnTo>
                    <a:pt x="176" y="20"/>
                  </a:lnTo>
                  <a:lnTo>
                    <a:pt x="158" y="12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24"/>
                  </a:lnTo>
                  <a:lnTo>
                    <a:pt x="116" y="4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86" y="1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76" y="40"/>
                  </a:lnTo>
                  <a:lnTo>
                    <a:pt x="72" y="2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36" y="1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0" y="30"/>
                  </a:lnTo>
                  <a:lnTo>
                    <a:pt x="6" y="4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8" y="98"/>
                  </a:lnTo>
                  <a:lnTo>
                    <a:pt x="12" y="12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82"/>
                  </a:lnTo>
                  <a:lnTo>
                    <a:pt x="14" y="214"/>
                  </a:lnTo>
                  <a:lnTo>
                    <a:pt x="1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39709823-11A5-4CC1-BA8F-2E47C6CEB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7600" y="365125"/>
              <a:ext cx="450850" cy="866775"/>
            </a:xfrm>
            <a:custGeom>
              <a:avLst/>
              <a:gdLst>
                <a:gd name="T0" fmla="*/ 6 w 284"/>
                <a:gd name="T1" fmla="*/ 266 h 546"/>
                <a:gd name="T2" fmla="*/ 16 w 284"/>
                <a:gd name="T3" fmla="*/ 282 h 546"/>
                <a:gd name="T4" fmla="*/ 26 w 284"/>
                <a:gd name="T5" fmla="*/ 286 h 546"/>
                <a:gd name="T6" fmla="*/ 42 w 284"/>
                <a:gd name="T7" fmla="*/ 282 h 546"/>
                <a:gd name="T8" fmla="*/ 52 w 284"/>
                <a:gd name="T9" fmla="*/ 258 h 546"/>
                <a:gd name="T10" fmla="*/ 48 w 284"/>
                <a:gd name="T11" fmla="*/ 198 h 546"/>
                <a:gd name="T12" fmla="*/ 52 w 284"/>
                <a:gd name="T13" fmla="*/ 140 h 546"/>
                <a:gd name="T14" fmla="*/ 62 w 284"/>
                <a:gd name="T15" fmla="*/ 88 h 546"/>
                <a:gd name="T16" fmla="*/ 64 w 284"/>
                <a:gd name="T17" fmla="*/ 84 h 546"/>
                <a:gd name="T18" fmla="*/ 66 w 284"/>
                <a:gd name="T19" fmla="*/ 260 h 546"/>
                <a:gd name="T20" fmla="*/ 68 w 284"/>
                <a:gd name="T21" fmla="*/ 518 h 546"/>
                <a:gd name="T22" fmla="*/ 76 w 284"/>
                <a:gd name="T23" fmla="*/ 536 h 546"/>
                <a:gd name="T24" fmla="*/ 94 w 284"/>
                <a:gd name="T25" fmla="*/ 544 h 546"/>
                <a:gd name="T26" fmla="*/ 100 w 284"/>
                <a:gd name="T27" fmla="*/ 546 h 546"/>
                <a:gd name="T28" fmla="*/ 100 w 284"/>
                <a:gd name="T29" fmla="*/ 546 h 546"/>
                <a:gd name="T30" fmla="*/ 118 w 284"/>
                <a:gd name="T31" fmla="*/ 540 h 546"/>
                <a:gd name="T32" fmla="*/ 132 w 284"/>
                <a:gd name="T33" fmla="*/ 524 h 546"/>
                <a:gd name="T34" fmla="*/ 134 w 284"/>
                <a:gd name="T35" fmla="*/ 286 h 546"/>
                <a:gd name="T36" fmla="*/ 150 w 284"/>
                <a:gd name="T37" fmla="*/ 512 h 546"/>
                <a:gd name="T38" fmla="*/ 156 w 284"/>
                <a:gd name="T39" fmla="*/ 530 h 546"/>
                <a:gd name="T40" fmla="*/ 172 w 284"/>
                <a:gd name="T41" fmla="*/ 542 h 546"/>
                <a:gd name="T42" fmla="*/ 184 w 284"/>
                <a:gd name="T43" fmla="*/ 546 h 546"/>
                <a:gd name="T44" fmla="*/ 184 w 284"/>
                <a:gd name="T45" fmla="*/ 546 h 546"/>
                <a:gd name="T46" fmla="*/ 198 w 284"/>
                <a:gd name="T47" fmla="*/ 542 h 546"/>
                <a:gd name="T48" fmla="*/ 212 w 284"/>
                <a:gd name="T49" fmla="*/ 530 h 546"/>
                <a:gd name="T50" fmla="*/ 218 w 284"/>
                <a:gd name="T51" fmla="*/ 512 h 546"/>
                <a:gd name="T52" fmla="*/ 220 w 284"/>
                <a:gd name="T53" fmla="*/ 242 h 546"/>
                <a:gd name="T54" fmla="*/ 220 w 284"/>
                <a:gd name="T55" fmla="*/ 84 h 546"/>
                <a:gd name="T56" fmla="*/ 224 w 284"/>
                <a:gd name="T57" fmla="*/ 94 h 546"/>
                <a:gd name="T58" fmla="*/ 236 w 284"/>
                <a:gd name="T59" fmla="*/ 168 h 546"/>
                <a:gd name="T60" fmla="*/ 234 w 284"/>
                <a:gd name="T61" fmla="*/ 228 h 546"/>
                <a:gd name="T62" fmla="*/ 234 w 284"/>
                <a:gd name="T63" fmla="*/ 268 h 546"/>
                <a:gd name="T64" fmla="*/ 246 w 284"/>
                <a:gd name="T65" fmla="*/ 284 h 546"/>
                <a:gd name="T66" fmla="*/ 258 w 284"/>
                <a:gd name="T67" fmla="*/ 286 h 546"/>
                <a:gd name="T68" fmla="*/ 272 w 284"/>
                <a:gd name="T69" fmla="*/ 280 h 546"/>
                <a:gd name="T70" fmla="*/ 280 w 284"/>
                <a:gd name="T71" fmla="*/ 254 h 546"/>
                <a:gd name="T72" fmla="*/ 284 w 284"/>
                <a:gd name="T73" fmla="*/ 192 h 546"/>
                <a:gd name="T74" fmla="*/ 280 w 284"/>
                <a:gd name="T75" fmla="*/ 130 h 546"/>
                <a:gd name="T76" fmla="*/ 266 w 284"/>
                <a:gd name="T77" fmla="*/ 60 h 546"/>
                <a:gd name="T78" fmla="*/ 248 w 284"/>
                <a:gd name="T79" fmla="*/ 26 h 546"/>
                <a:gd name="T80" fmla="*/ 196 w 284"/>
                <a:gd name="T81" fmla="*/ 6 h 546"/>
                <a:gd name="T82" fmla="*/ 182 w 284"/>
                <a:gd name="T83" fmla="*/ 0 h 546"/>
                <a:gd name="T84" fmla="*/ 182 w 284"/>
                <a:gd name="T85" fmla="*/ 0 h 546"/>
                <a:gd name="T86" fmla="*/ 180 w 284"/>
                <a:gd name="T87" fmla="*/ 14 h 546"/>
                <a:gd name="T88" fmla="*/ 158 w 284"/>
                <a:gd name="T89" fmla="*/ 82 h 546"/>
                <a:gd name="T90" fmla="*/ 150 w 284"/>
                <a:gd name="T91" fmla="*/ 32 h 546"/>
                <a:gd name="T92" fmla="*/ 146 w 284"/>
                <a:gd name="T93" fmla="*/ 6 h 546"/>
                <a:gd name="T94" fmla="*/ 128 w 284"/>
                <a:gd name="T95" fmla="*/ 16 h 546"/>
                <a:gd name="T96" fmla="*/ 132 w 284"/>
                <a:gd name="T97" fmla="*/ 48 h 546"/>
                <a:gd name="T98" fmla="*/ 116 w 284"/>
                <a:gd name="T99" fmla="*/ 54 h 546"/>
                <a:gd name="T100" fmla="*/ 104 w 284"/>
                <a:gd name="T101" fmla="*/ 0 h 546"/>
                <a:gd name="T102" fmla="*/ 104 w 284"/>
                <a:gd name="T103" fmla="*/ 0 h 546"/>
                <a:gd name="T104" fmla="*/ 96 w 284"/>
                <a:gd name="T105" fmla="*/ 4 h 546"/>
                <a:gd name="T106" fmla="*/ 62 w 284"/>
                <a:gd name="T107" fmla="*/ 16 h 546"/>
                <a:gd name="T108" fmla="*/ 30 w 284"/>
                <a:gd name="T109" fmla="*/ 36 h 546"/>
                <a:gd name="T110" fmla="*/ 14 w 284"/>
                <a:gd name="T111" fmla="*/ 78 h 546"/>
                <a:gd name="T112" fmla="*/ 0 w 284"/>
                <a:gd name="T113" fmla="*/ 164 h 546"/>
                <a:gd name="T114" fmla="*/ 2 w 284"/>
                <a:gd name="T115" fmla="*/ 222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4" h="546">
                  <a:moveTo>
                    <a:pt x="4" y="254"/>
                  </a:moveTo>
                  <a:lnTo>
                    <a:pt x="4" y="254"/>
                  </a:lnTo>
                  <a:lnTo>
                    <a:pt x="6" y="266"/>
                  </a:lnTo>
                  <a:lnTo>
                    <a:pt x="10" y="276"/>
                  </a:lnTo>
                  <a:lnTo>
                    <a:pt x="12" y="280"/>
                  </a:lnTo>
                  <a:lnTo>
                    <a:pt x="16" y="282"/>
                  </a:lnTo>
                  <a:lnTo>
                    <a:pt x="20" y="284"/>
                  </a:lnTo>
                  <a:lnTo>
                    <a:pt x="26" y="286"/>
                  </a:lnTo>
                  <a:lnTo>
                    <a:pt x="26" y="286"/>
                  </a:lnTo>
                  <a:lnTo>
                    <a:pt x="32" y="286"/>
                  </a:lnTo>
                  <a:lnTo>
                    <a:pt x="38" y="284"/>
                  </a:lnTo>
                  <a:lnTo>
                    <a:pt x="42" y="282"/>
                  </a:lnTo>
                  <a:lnTo>
                    <a:pt x="46" y="278"/>
                  </a:lnTo>
                  <a:lnTo>
                    <a:pt x="50" y="268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0" y="228"/>
                  </a:lnTo>
                  <a:lnTo>
                    <a:pt x="48" y="198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2" y="140"/>
                  </a:lnTo>
                  <a:lnTo>
                    <a:pt x="56" y="114"/>
                  </a:lnTo>
                  <a:lnTo>
                    <a:pt x="60" y="94"/>
                  </a:lnTo>
                  <a:lnTo>
                    <a:pt x="62" y="88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6" y="260"/>
                  </a:lnTo>
                  <a:lnTo>
                    <a:pt x="66" y="512"/>
                  </a:lnTo>
                  <a:lnTo>
                    <a:pt x="66" y="512"/>
                  </a:lnTo>
                  <a:lnTo>
                    <a:pt x="68" y="518"/>
                  </a:lnTo>
                  <a:lnTo>
                    <a:pt x="68" y="524"/>
                  </a:lnTo>
                  <a:lnTo>
                    <a:pt x="72" y="530"/>
                  </a:lnTo>
                  <a:lnTo>
                    <a:pt x="76" y="536"/>
                  </a:lnTo>
                  <a:lnTo>
                    <a:pt x="82" y="540"/>
                  </a:lnTo>
                  <a:lnTo>
                    <a:pt x="86" y="542"/>
                  </a:lnTo>
                  <a:lnTo>
                    <a:pt x="94" y="544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0" y="546"/>
                  </a:lnTo>
                  <a:lnTo>
                    <a:pt x="106" y="544"/>
                  </a:lnTo>
                  <a:lnTo>
                    <a:pt x="114" y="542"/>
                  </a:lnTo>
                  <a:lnTo>
                    <a:pt x="118" y="540"/>
                  </a:lnTo>
                  <a:lnTo>
                    <a:pt x="124" y="536"/>
                  </a:lnTo>
                  <a:lnTo>
                    <a:pt x="128" y="530"/>
                  </a:lnTo>
                  <a:lnTo>
                    <a:pt x="132" y="524"/>
                  </a:lnTo>
                  <a:lnTo>
                    <a:pt x="134" y="518"/>
                  </a:lnTo>
                  <a:lnTo>
                    <a:pt x="134" y="512"/>
                  </a:lnTo>
                  <a:lnTo>
                    <a:pt x="134" y="286"/>
                  </a:lnTo>
                  <a:lnTo>
                    <a:pt x="150" y="286"/>
                  </a:lnTo>
                  <a:lnTo>
                    <a:pt x="150" y="512"/>
                  </a:lnTo>
                  <a:lnTo>
                    <a:pt x="150" y="512"/>
                  </a:lnTo>
                  <a:lnTo>
                    <a:pt x="152" y="518"/>
                  </a:lnTo>
                  <a:lnTo>
                    <a:pt x="154" y="524"/>
                  </a:lnTo>
                  <a:lnTo>
                    <a:pt x="156" y="530"/>
                  </a:lnTo>
                  <a:lnTo>
                    <a:pt x="160" y="536"/>
                  </a:lnTo>
                  <a:lnTo>
                    <a:pt x="166" y="540"/>
                  </a:lnTo>
                  <a:lnTo>
                    <a:pt x="172" y="542"/>
                  </a:lnTo>
                  <a:lnTo>
                    <a:pt x="178" y="544"/>
                  </a:lnTo>
                  <a:lnTo>
                    <a:pt x="184" y="546"/>
                  </a:lnTo>
                  <a:lnTo>
                    <a:pt x="184" y="546"/>
                  </a:lnTo>
                  <a:lnTo>
                    <a:pt x="184" y="546"/>
                  </a:lnTo>
                  <a:lnTo>
                    <a:pt x="184" y="546"/>
                  </a:lnTo>
                  <a:lnTo>
                    <a:pt x="184" y="546"/>
                  </a:lnTo>
                  <a:lnTo>
                    <a:pt x="184" y="546"/>
                  </a:lnTo>
                  <a:lnTo>
                    <a:pt x="192" y="544"/>
                  </a:lnTo>
                  <a:lnTo>
                    <a:pt x="198" y="542"/>
                  </a:lnTo>
                  <a:lnTo>
                    <a:pt x="204" y="540"/>
                  </a:lnTo>
                  <a:lnTo>
                    <a:pt x="208" y="536"/>
                  </a:lnTo>
                  <a:lnTo>
                    <a:pt x="212" y="530"/>
                  </a:lnTo>
                  <a:lnTo>
                    <a:pt x="216" y="524"/>
                  </a:lnTo>
                  <a:lnTo>
                    <a:pt x="218" y="518"/>
                  </a:lnTo>
                  <a:lnTo>
                    <a:pt x="218" y="512"/>
                  </a:lnTo>
                  <a:lnTo>
                    <a:pt x="218" y="260"/>
                  </a:lnTo>
                  <a:lnTo>
                    <a:pt x="218" y="260"/>
                  </a:lnTo>
                  <a:lnTo>
                    <a:pt x="220" y="242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0" y="84"/>
                  </a:lnTo>
                  <a:lnTo>
                    <a:pt x="222" y="88"/>
                  </a:lnTo>
                  <a:lnTo>
                    <a:pt x="224" y="94"/>
                  </a:lnTo>
                  <a:lnTo>
                    <a:pt x="228" y="114"/>
                  </a:lnTo>
                  <a:lnTo>
                    <a:pt x="232" y="140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6" y="198"/>
                  </a:lnTo>
                  <a:lnTo>
                    <a:pt x="234" y="228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4" y="268"/>
                  </a:lnTo>
                  <a:lnTo>
                    <a:pt x="238" y="278"/>
                  </a:lnTo>
                  <a:lnTo>
                    <a:pt x="242" y="282"/>
                  </a:lnTo>
                  <a:lnTo>
                    <a:pt x="246" y="284"/>
                  </a:lnTo>
                  <a:lnTo>
                    <a:pt x="252" y="286"/>
                  </a:lnTo>
                  <a:lnTo>
                    <a:pt x="258" y="286"/>
                  </a:lnTo>
                  <a:lnTo>
                    <a:pt x="258" y="286"/>
                  </a:lnTo>
                  <a:lnTo>
                    <a:pt x="264" y="284"/>
                  </a:lnTo>
                  <a:lnTo>
                    <a:pt x="268" y="282"/>
                  </a:lnTo>
                  <a:lnTo>
                    <a:pt x="272" y="280"/>
                  </a:lnTo>
                  <a:lnTo>
                    <a:pt x="274" y="276"/>
                  </a:lnTo>
                  <a:lnTo>
                    <a:pt x="278" y="266"/>
                  </a:lnTo>
                  <a:lnTo>
                    <a:pt x="280" y="254"/>
                  </a:lnTo>
                  <a:lnTo>
                    <a:pt x="280" y="254"/>
                  </a:lnTo>
                  <a:lnTo>
                    <a:pt x="284" y="222"/>
                  </a:lnTo>
                  <a:lnTo>
                    <a:pt x="284" y="192"/>
                  </a:lnTo>
                  <a:lnTo>
                    <a:pt x="284" y="164"/>
                  </a:lnTo>
                  <a:lnTo>
                    <a:pt x="284" y="164"/>
                  </a:lnTo>
                  <a:lnTo>
                    <a:pt x="280" y="130"/>
                  </a:lnTo>
                  <a:lnTo>
                    <a:pt x="276" y="102"/>
                  </a:lnTo>
                  <a:lnTo>
                    <a:pt x="272" y="78"/>
                  </a:lnTo>
                  <a:lnTo>
                    <a:pt x="266" y="60"/>
                  </a:lnTo>
                  <a:lnTo>
                    <a:pt x="260" y="46"/>
                  </a:lnTo>
                  <a:lnTo>
                    <a:pt x="256" y="36"/>
                  </a:lnTo>
                  <a:lnTo>
                    <a:pt x="248" y="26"/>
                  </a:lnTo>
                  <a:lnTo>
                    <a:pt x="248" y="26"/>
                  </a:lnTo>
                  <a:lnTo>
                    <a:pt x="224" y="16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0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0" y="14"/>
                  </a:lnTo>
                  <a:lnTo>
                    <a:pt x="176" y="32"/>
                  </a:lnTo>
                  <a:lnTo>
                    <a:pt x="168" y="54"/>
                  </a:lnTo>
                  <a:lnTo>
                    <a:pt x="158" y="82"/>
                  </a:lnTo>
                  <a:lnTo>
                    <a:pt x="158" y="82"/>
                  </a:lnTo>
                  <a:lnTo>
                    <a:pt x="154" y="48"/>
                  </a:lnTo>
                  <a:lnTo>
                    <a:pt x="150" y="32"/>
                  </a:lnTo>
                  <a:lnTo>
                    <a:pt x="156" y="16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28" y="16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2" y="4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6" y="54"/>
                  </a:lnTo>
                  <a:lnTo>
                    <a:pt x="108" y="32"/>
                  </a:lnTo>
                  <a:lnTo>
                    <a:pt x="104" y="14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62" y="1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0" y="36"/>
                  </a:lnTo>
                  <a:lnTo>
                    <a:pt x="24" y="46"/>
                  </a:lnTo>
                  <a:lnTo>
                    <a:pt x="18" y="60"/>
                  </a:lnTo>
                  <a:lnTo>
                    <a:pt x="14" y="78"/>
                  </a:lnTo>
                  <a:lnTo>
                    <a:pt x="8" y="102"/>
                  </a:lnTo>
                  <a:lnTo>
                    <a:pt x="4" y="13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92"/>
                  </a:lnTo>
                  <a:lnTo>
                    <a:pt x="2" y="222"/>
                  </a:lnTo>
                  <a:lnTo>
                    <a:pt x="4" y="254"/>
                  </a:lnTo>
                  <a:lnTo>
                    <a:pt x="4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E11854B4-7185-4D43-92BE-A01920D2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5075" y="111125"/>
              <a:ext cx="215900" cy="241300"/>
            </a:xfrm>
            <a:custGeom>
              <a:avLst/>
              <a:gdLst>
                <a:gd name="T0" fmla="*/ 14 w 136"/>
                <a:gd name="T1" fmla="*/ 98 h 152"/>
                <a:gd name="T2" fmla="*/ 14 w 136"/>
                <a:gd name="T3" fmla="*/ 98 h 152"/>
                <a:gd name="T4" fmla="*/ 22 w 136"/>
                <a:gd name="T5" fmla="*/ 120 h 152"/>
                <a:gd name="T6" fmla="*/ 26 w 136"/>
                <a:gd name="T7" fmla="*/ 128 h 152"/>
                <a:gd name="T8" fmla="*/ 34 w 136"/>
                <a:gd name="T9" fmla="*/ 136 h 152"/>
                <a:gd name="T10" fmla="*/ 40 w 136"/>
                <a:gd name="T11" fmla="*/ 142 h 152"/>
                <a:gd name="T12" fmla="*/ 50 w 136"/>
                <a:gd name="T13" fmla="*/ 148 h 152"/>
                <a:gd name="T14" fmla="*/ 58 w 136"/>
                <a:gd name="T15" fmla="*/ 152 h 152"/>
                <a:gd name="T16" fmla="*/ 70 w 136"/>
                <a:gd name="T17" fmla="*/ 152 h 152"/>
                <a:gd name="T18" fmla="*/ 70 w 136"/>
                <a:gd name="T19" fmla="*/ 152 h 152"/>
                <a:gd name="T20" fmla="*/ 80 w 136"/>
                <a:gd name="T21" fmla="*/ 152 h 152"/>
                <a:gd name="T22" fmla="*/ 90 w 136"/>
                <a:gd name="T23" fmla="*/ 148 h 152"/>
                <a:gd name="T24" fmla="*/ 98 w 136"/>
                <a:gd name="T25" fmla="*/ 142 h 152"/>
                <a:gd name="T26" fmla="*/ 106 w 136"/>
                <a:gd name="T27" fmla="*/ 136 h 152"/>
                <a:gd name="T28" fmla="*/ 112 w 136"/>
                <a:gd name="T29" fmla="*/ 128 h 152"/>
                <a:gd name="T30" fmla="*/ 116 w 136"/>
                <a:gd name="T31" fmla="*/ 118 h 152"/>
                <a:gd name="T32" fmla="*/ 124 w 136"/>
                <a:gd name="T33" fmla="*/ 98 h 152"/>
                <a:gd name="T34" fmla="*/ 124 w 136"/>
                <a:gd name="T35" fmla="*/ 98 h 152"/>
                <a:gd name="T36" fmla="*/ 130 w 136"/>
                <a:gd name="T37" fmla="*/ 94 h 152"/>
                <a:gd name="T38" fmla="*/ 134 w 136"/>
                <a:gd name="T39" fmla="*/ 88 h 152"/>
                <a:gd name="T40" fmla="*/ 136 w 136"/>
                <a:gd name="T41" fmla="*/ 80 h 152"/>
                <a:gd name="T42" fmla="*/ 136 w 136"/>
                <a:gd name="T43" fmla="*/ 74 h 152"/>
                <a:gd name="T44" fmla="*/ 136 w 136"/>
                <a:gd name="T45" fmla="*/ 74 h 152"/>
                <a:gd name="T46" fmla="*/ 134 w 136"/>
                <a:gd name="T47" fmla="*/ 66 h 152"/>
                <a:gd name="T48" fmla="*/ 128 w 136"/>
                <a:gd name="T49" fmla="*/ 62 h 152"/>
                <a:gd name="T50" fmla="*/ 128 w 136"/>
                <a:gd name="T51" fmla="*/ 62 h 152"/>
                <a:gd name="T52" fmla="*/ 126 w 136"/>
                <a:gd name="T53" fmla="*/ 50 h 152"/>
                <a:gd name="T54" fmla="*/ 124 w 136"/>
                <a:gd name="T55" fmla="*/ 38 h 152"/>
                <a:gd name="T56" fmla="*/ 118 w 136"/>
                <a:gd name="T57" fmla="*/ 28 h 152"/>
                <a:gd name="T58" fmla="*/ 112 w 136"/>
                <a:gd name="T59" fmla="*/ 18 h 152"/>
                <a:gd name="T60" fmla="*/ 102 w 136"/>
                <a:gd name="T61" fmla="*/ 10 h 152"/>
                <a:gd name="T62" fmla="*/ 92 w 136"/>
                <a:gd name="T63" fmla="*/ 6 h 152"/>
                <a:gd name="T64" fmla="*/ 82 w 136"/>
                <a:gd name="T65" fmla="*/ 2 h 152"/>
                <a:gd name="T66" fmla="*/ 70 w 136"/>
                <a:gd name="T67" fmla="*/ 0 h 152"/>
                <a:gd name="T68" fmla="*/ 70 w 136"/>
                <a:gd name="T69" fmla="*/ 0 h 152"/>
                <a:gd name="T70" fmla="*/ 56 w 136"/>
                <a:gd name="T71" fmla="*/ 2 h 152"/>
                <a:gd name="T72" fmla="*/ 46 w 136"/>
                <a:gd name="T73" fmla="*/ 6 h 152"/>
                <a:gd name="T74" fmla="*/ 36 w 136"/>
                <a:gd name="T75" fmla="*/ 10 h 152"/>
                <a:gd name="T76" fmla="*/ 28 w 136"/>
                <a:gd name="T77" fmla="*/ 18 h 152"/>
                <a:gd name="T78" fmla="*/ 20 w 136"/>
                <a:gd name="T79" fmla="*/ 28 h 152"/>
                <a:gd name="T80" fmla="*/ 14 w 136"/>
                <a:gd name="T81" fmla="*/ 38 h 152"/>
                <a:gd name="T82" fmla="*/ 12 w 136"/>
                <a:gd name="T83" fmla="*/ 50 h 152"/>
                <a:gd name="T84" fmla="*/ 10 w 136"/>
                <a:gd name="T85" fmla="*/ 62 h 152"/>
                <a:gd name="T86" fmla="*/ 10 w 136"/>
                <a:gd name="T87" fmla="*/ 62 h 152"/>
                <a:gd name="T88" fmla="*/ 2 w 136"/>
                <a:gd name="T89" fmla="*/ 66 h 152"/>
                <a:gd name="T90" fmla="*/ 0 w 136"/>
                <a:gd name="T91" fmla="*/ 70 h 152"/>
                <a:gd name="T92" fmla="*/ 0 w 136"/>
                <a:gd name="T93" fmla="*/ 74 h 152"/>
                <a:gd name="T94" fmla="*/ 0 w 136"/>
                <a:gd name="T95" fmla="*/ 74 h 152"/>
                <a:gd name="T96" fmla="*/ 0 w 136"/>
                <a:gd name="T97" fmla="*/ 82 h 152"/>
                <a:gd name="T98" fmla="*/ 2 w 136"/>
                <a:gd name="T99" fmla="*/ 88 h 152"/>
                <a:gd name="T100" fmla="*/ 8 w 136"/>
                <a:gd name="T101" fmla="*/ 96 h 152"/>
                <a:gd name="T102" fmla="*/ 14 w 136"/>
                <a:gd name="T103" fmla="*/ 98 h 152"/>
                <a:gd name="T104" fmla="*/ 14 w 136"/>
                <a:gd name="T105" fmla="*/ 9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" h="152">
                  <a:moveTo>
                    <a:pt x="14" y="98"/>
                  </a:moveTo>
                  <a:lnTo>
                    <a:pt x="14" y="98"/>
                  </a:lnTo>
                  <a:lnTo>
                    <a:pt x="22" y="120"/>
                  </a:lnTo>
                  <a:lnTo>
                    <a:pt x="26" y="128"/>
                  </a:lnTo>
                  <a:lnTo>
                    <a:pt x="34" y="136"/>
                  </a:lnTo>
                  <a:lnTo>
                    <a:pt x="40" y="142"/>
                  </a:lnTo>
                  <a:lnTo>
                    <a:pt x="50" y="148"/>
                  </a:lnTo>
                  <a:lnTo>
                    <a:pt x="58" y="152"/>
                  </a:lnTo>
                  <a:lnTo>
                    <a:pt x="70" y="152"/>
                  </a:lnTo>
                  <a:lnTo>
                    <a:pt x="70" y="152"/>
                  </a:lnTo>
                  <a:lnTo>
                    <a:pt x="80" y="152"/>
                  </a:lnTo>
                  <a:lnTo>
                    <a:pt x="90" y="148"/>
                  </a:lnTo>
                  <a:lnTo>
                    <a:pt x="98" y="142"/>
                  </a:lnTo>
                  <a:lnTo>
                    <a:pt x="106" y="136"/>
                  </a:lnTo>
                  <a:lnTo>
                    <a:pt x="112" y="128"/>
                  </a:lnTo>
                  <a:lnTo>
                    <a:pt x="116" y="118"/>
                  </a:lnTo>
                  <a:lnTo>
                    <a:pt x="124" y="98"/>
                  </a:lnTo>
                  <a:lnTo>
                    <a:pt x="124" y="98"/>
                  </a:lnTo>
                  <a:lnTo>
                    <a:pt x="130" y="94"/>
                  </a:lnTo>
                  <a:lnTo>
                    <a:pt x="134" y="88"/>
                  </a:lnTo>
                  <a:lnTo>
                    <a:pt x="136" y="80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4" y="66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6" y="50"/>
                  </a:lnTo>
                  <a:lnTo>
                    <a:pt x="124" y="38"/>
                  </a:lnTo>
                  <a:lnTo>
                    <a:pt x="118" y="28"/>
                  </a:lnTo>
                  <a:lnTo>
                    <a:pt x="112" y="18"/>
                  </a:lnTo>
                  <a:lnTo>
                    <a:pt x="102" y="10"/>
                  </a:lnTo>
                  <a:lnTo>
                    <a:pt x="92" y="6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8"/>
                  </a:lnTo>
                  <a:lnTo>
                    <a:pt x="20" y="28"/>
                  </a:lnTo>
                  <a:lnTo>
                    <a:pt x="14" y="38"/>
                  </a:lnTo>
                  <a:lnTo>
                    <a:pt x="12" y="50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8" y="96"/>
                  </a:lnTo>
                  <a:lnTo>
                    <a:pt x="14" y="98"/>
                  </a:lnTo>
                  <a:lnTo>
                    <a:pt x="14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F2FBEF28-4DEE-4266-9A23-DB46D5F07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5900" y="889000"/>
              <a:ext cx="127000" cy="63500"/>
            </a:xfrm>
            <a:custGeom>
              <a:avLst/>
              <a:gdLst>
                <a:gd name="T0" fmla="*/ 80 w 80"/>
                <a:gd name="T1" fmla="*/ 24 h 40"/>
                <a:gd name="T2" fmla="*/ 48 w 80"/>
                <a:gd name="T3" fmla="*/ 0 h 40"/>
                <a:gd name="T4" fmla="*/ 44 w 80"/>
                <a:gd name="T5" fmla="*/ 8 h 40"/>
                <a:gd name="T6" fmla="*/ 44 w 80"/>
                <a:gd name="T7" fmla="*/ 8 h 40"/>
                <a:gd name="T8" fmla="*/ 0 w 80"/>
                <a:gd name="T9" fmla="*/ 2 h 40"/>
                <a:gd name="T10" fmla="*/ 0 w 80"/>
                <a:gd name="T11" fmla="*/ 24 h 40"/>
                <a:gd name="T12" fmla="*/ 0 w 80"/>
                <a:gd name="T13" fmla="*/ 24 h 40"/>
                <a:gd name="T14" fmla="*/ 34 w 80"/>
                <a:gd name="T15" fmla="*/ 28 h 40"/>
                <a:gd name="T16" fmla="*/ 28 w 80"/>
                <a:gd name="T17" fmla="*/ 40 h 40"/>
                <a:gd name="T18" fmla="*/ 80 w 80"/>
                <a:gd name="T1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40">
                  <a:moveTo>
                    <a:pt x="80" y="24"/>
                  </a:moveTo>
                  <a:lnTo>
                    <a:pt x="48" y="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0" y="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34" y="28"/>
                  </a:lnTo>
                  <a:lnTo>
                    <a:pt x="28" y="40"/>
                  </a:lnTo>
                  <a:lnTo>
                    <a:pt x="8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5B720A64-F59C-4223-9B7B-3580083E2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00" y="1216025"/>
              <a:ext cx="682625" cy="139700"/>
            </a:xfrm>
            <a:custGeom>
              <a:avLst/>
              <a:gdLst>
                <a:gd name="T0" fmla="*/ 396 w 430"/>
                <a:gd name="T1" fmla="*/ 22 h 88"/>
                <a:gd name="T2" fmla="*/ 396 w 430"/>
                <a:gd name="T3" fmla="*/ 22 h 88"/>
                <a:gd name="T4" fmla="*/ 362 w 430"/>
                <a:gd name="T5" fmla="*/ 28 h 88"/>
                <a:gd name="T6" fmla="*/ 328 w 430"/>
                <a:gd name="T7" fmla="*/ 32 h 88"/>
                <a:gd name="T8" fmla="*/ 292 w 430"/>
                <a:gd name="T9" fmla="*/ 34 h 88"/>
                <a:gd name="T10" fmla="*/ 254 w 430"/>
                <a:gd name="T11" fmla="*/ 36 h 88"/>
                <a:gd name="T12" fmla="*/ 254 w 430"/>
                <a:gd name="T13" fmla="*/ 36 h 88"/>
                <a:gd name="T14" fmla="*/ 220 w 430"/>
                <a:gd name="T15" fmla="*/ 34 h 88"/>
                <a:gd name="T16" fmla="*/ 188 w 430"/>
                <a:gd name="T17" fmla="*/ 32 h 88"/>
                <a:gd name="T18" fmla="*/ 156 w 430"/>
                <a:gd name="T19" fmla="*/ 28 h 88"/>
                <a:gd name="T20" fmla="*/ 126 w 430"/>
                <a:gd name="T21" fmla="*/ 24 h 88"/>
                <a:gd name="T22" fmla="*/ 126 w 430"/>
                <a:gd name="T23" fmla="*/ 24 h 88"/>
                <a:gd name="T24" fmla="*/ 110 w 430"/>
                <a:gd name="T25" fmla="*/ 20 h 88"/>
                <a:gd name="T26" fmla="*/ 130 w 430"/>
                <a:gd name="T27" fmla="*/ 0 h 88"/>
                <a:gd name="T28" fmla="*/ 0 w 430"/>
                <a:gd name="T29" fmla="*/ 10 h 88"/>
                <a:gd name="T30" fmla="*/ 44 w 430"/>
                <a:gd name="T31" fmla="*/ 88 h 88"/>
                <a:gd name="T32" fmla="*/ 66 w 430"/>
                <a:gd name="T33" fmla="*/ 66 h 88"/>
                <a:gd name="T34" fmla="*/ 66 w 430"/>
                <a:gd name="T35" fmla="*/ 66 h 88"/>
                <a:gd name="T36" fmla="*/ 100 w 430"/>
                <a:gd name="T37" fmla="*/ 74 h 88"/>
                <a:gd name="T38" fmla="*/ 100 w 430"/>
                <a:gd name="T39" fmla="*/ 74 h 88"/>
                <a:gd name="T40" fmla="*/ 136 w 430"/>
                <a:gd name="T41" fmla="*/ 80 h 88"/>
                <a:gd name="T42" fmla="*/ 174 w 430"/>
                <a:gd name="T43" fmla="*/ 82 h 88"/>
                <a:gd name="T44" fmla="*/ 214 w 430"/>
                <a:gd name="T45" fmla="*/ 86 h 88"/>
                <a:gd name="T46" fmla="*/ 254 w 430"/>
                <a:gd name="T47" fmla="*/ 86 h 88"/>
                <a:gd name="T48" fmla="*/ 254 w 430"/>
                <a:gd name="T49" fmla="*/ 86 h 88"/>
                <a:gd name="T50" fmla="*/ 290 w 430"/>
                <a:gd name="T51" fmla="*/ 86 h 88"/>
                <a:gd name="T52" fmla="*/ 324 w 430"/>
                <a:gd name="T53" fmla="*/ 84 h 88"/>
                <a:gd name="T54" fmla="*/ 358 w 430"/>
                <a:gd name="T55" fmla="*/ 80 h 88"/>
                <a:gd name="T56" fmla="*/ 390 w 430"/>
                <a:gd name="T57" fmla="*/ 76 h 88"/>
                <a:gd name="T58" fmla="*/ 390 w 430"/>
                <a:gd name="T59" fmla="*/ 76 h 88"/>
                <a:gd name="T60" fmla="*/ 430 w 430"/>
                <a:gd name="T61" fmla="*/ 70 h 88"/>
                <a:gd name="T62" fmla="*/ 384 w 430"/>
                <a:gd name="T63" fmla="*/ 60 h 88"/>
                <a:gd name="T64" fmla="*/ 396 w 430"/>
                <a:gd name="T65" fmla="*/ 2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0" h="88">
                  <a:moveTo>
                    <a:pt x="396" y="22"/>
                  </a:moveTo>
                  <a:lnTo>
                    <a:pt x="396" y="22"/>
                  </a:lnTo>
                  <a:lnTo>
                    <a:pt x="362" y="28"/>
                  </a:lnTo>
                  <a:lnTo>
                    <a:pt x="328" y="32"/>
                  </a:lnTo>
                  <a:lnTo>
                    <a:pt x="292" y="34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20" y="34"/>
                  </a:lnTo>
                  <a:lnTo>
                    <a:pt x="188" y="32"/>
                  </a:lnTo>
                  <a:lnTo>
                    <a:pt x="156" y="28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10" y="20"/>
                  </a:lnTo>
                  <a:lnTo>
                    <a:pt x="130" y="0"/>
                  </a:lnTo>
                  <a:lnTo>
                    <a:pt x="0" y="10"/>
                  </a:lnTo>
                  <a:lnTo>
                    <a:pt x="44" y="88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36" y="80"/>
                  </a:lnTo>
                  <a:lnTo>
                    <a:pt x="174" y="82"/>
                  </a:lnTo>
                  <a:lnTo>
                    <a:pt x="214" y="86"/>
                  </a:lnTo>
                  <a:lnTo>
                    <a:pt x="254" y="86"/>
                  </a:lnTo>
                  <a:lnTo>
                    <a:pt x="254" y="86"/>
                  </a:lnTo>
                  <a:lnTo>
                    <a:pt x="290" y="86"/>
                  </a:lnTo>
                  <a:lnTo>
                    <a:pt x="324" y="84"/>
                  </a:lnTo>
                  <a:lnTo>
                    <a:pt x="358" y="80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430" y="70"/>
                  </a:lnTo>
                  <a:lnTo>
                    <a:pt x="384" y="60"/>
                  </a:lnTo>
                  <a:lnTo>
                    <a:pt x="39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4B079AFC-34C4-4BDD-9D96-CC5074D9C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650" y="981075"/>
              <a:ext cx="203200" cy="301625"/>
            </a:xfrm>
            <a:custGeom>
              <a:avLst/>
              <a:gdLst>
                <a:gd name="T0" fmla="*/ 128 w 128"/>
                <a:gd name="T1" fmla="*/ 136 h 190"/>
                <a:gd name="T2" fmla="*/ 128 w 128"/>
                <a:gd name="T3" fmla="*/ 136 h 190"/>
                <a:gd name="T4" fmla="*/ 102 w 128"/>
                <a:gd name="T5" fmla="*/ 122 h 190"/>
                <a:gd name="T6" fmla="*/ 82 w 128"/>
                <a:gd name="T7" fmla="*/ 108 h 190"/>
                <a:gd name="T8" fmla="*/ 82 w 128"/>
                <a:gd name="T9" fmla="*/ 108 h 190"/>
                <a:gd name="T10" fmla="*/ 72 w 128"/>
                <a:gd name="T11" fmla="*/ 96 h 190"/>
                <a:gd name="T12" fmla="*/ 64 w 128"/>
                <a:gd name="T13" fmla="*/ 86 h 190"/>
                <a:gd name="T14" fmla="*/ 64 w 128"/>
                <a:gd name="T15" fmla="*/ 86 h 190"/>
                <a:gd name="T16" fmla="*/ 62 w 128"/>
                <a:gd name="T17" fmla="*/ 78 h 190"/>
                <a:gd name="T18" fmla="*/ 60 w 128"/>
                <a:gd name="T19" fmla="*/ 72 h 190"/>
                <a:gd name="T20" fmla="*/ 60 w 128"/>
                <a:gd name="T21" fmla="*/ 72 h 190"/>
                <a:gd name="T22" fmla="*/ 62 w 128"/>
                <a:gd name="T23" fmla="*/ 66 h 190"/>
                <a:gd name="T24" fmla="*/ 64 w 128"/>
                <a:gd name="T25" fmla="*/ 58 h 190"/>
                <a:gd name="T26" fmla="*/ 64 w 128"/>
                <a:gd name="T27" fmla="*/ 58 h 190"/>
                <a:gd name="T28" fmla="*/ 68 w 128"/>
                <a:gd name="T29" fmla="*/ 52 h 190"/>
                <a:gd name="T30" fmla="*/ 74 w 128"/>
                <a:gd name="T31" fmla="*/ 44 h 190"/>
                <a:gd name="T32" fmla="*/ 74 w 128"/>
                <a:gd name="T33" fmla="*/ 44 h 190"/>
                <a:gd name="T34" fmla="*/ 82 w 128"/>
                <a:gd name="T35" fmla="*/ 36 h 190"/>
                <a:gd name="T36" fmla="*/ 82 w 128"/>
                <a:gd name="T37" fmla="*/ 36 h 190"/>
                <a:gd name="T38" fmla="*/ 76 w 128"/>
                <a:gd name="T39" fmla="*/ 30 h 190"/>
                <a:gd name="T40" fmla="*/ 70 w 128"/>
                <a:gd name="T41" fmla="*/ 24 h 190"/>
                <a:gd name="T42" fmla="*/ 68 w 128"/>
                <a:gd name="T43" fmla="*/ 16 h 190"/>
                <a:gd name="T44" fmla="*/ 66 w 128"/>
                <a:gd name="T45" fmla="*/ 8 h 190"/>
                <a:gd name="T46" fmla="*/ 66 w 128"/>
                <a:gd name="T47" fmla="*/ 0 h 190"/>
                <a:gd name="T48" fmla="*/ 66 w 128"/>
                <a:gd name="T49" fmla="*/ 0 h 190"/>
                <a:gd name="T50" fmla="*/ 46 w 128"/>
                <a:gd name="T51" fmla="*/ 14 h 190"/>
                <a:gd name="T52" fmla="*/ 46 w 128"/>
                <a:gd name="T53" fmla="*/ 14 h 190"/>
                <a:gd name="T54" fmla="*/ 28 w 128"/>
                <a:gd name="T55" fmla="*/ 30 h 190"/>
                <a:gd name="T56" fmla="*/ 14 w 128"/>
                <a:gd name="T57" fmla="*/ 46 h 190"/>
                <a:gd name="T58" fmla="*/ 14 w 128"/>
                <a:gd name="T59" fmla="*/ 46 h 190"/>
                <a:gd name="T60" fmla="*/ 8 w 128"/>
                <a:gd name="T61" fmla="*/ 56 h 190"/>
                <a:gd name="T62" fmla="*/ 4 w 128"/>
                <a:gd name="T63" fmla="*/ 66 h 190"/>
                <a:gd name="T64" fmla="*/ 2 w 128"/>
                <a:gd name="T65" fmla="*/ 76 h 190"/>
                <a:gd name="T66" fmla="*/ 0 w 128"/>
                <a:gd name="T67" fmla="*/ 88 h 190"/>
                <a:gd name="T68" fmla="*/ 0 w 128"/>
                <a:gd name="T69" fmla="*/ 88 h 190"/>
                <a:gd name="T70" fmla="*/ 2 w 128"/>
                <a:gd name="T71" fmla="*/ 96 h 190"/>
                <a:gd name="T72" fmla="*/ 4 w 128"/>
                <a:gd name="T73" fmla="*/ 106 h 190"/>
                <a:gd name="T74" fmla="*/ 6 w 128"/>
                <a:gd name="T75" fmla="*/ 116 h 190"/>
                <a:gd name="T76" fmla="*/ 10 w 128"/>
                <a:gd name="T77" fmla="*/ 124 h 190"/>
                <a:gd name="T78" fmla="*/ 10 w 128"/>
                <a:gd name="T79" fmla="*/ 124 h 190"/>
                <a:gd name="T80" fmla="*/ 20 w 128"/>
                <a:gd name="T81" fmla="*/ 138 h 190"/>
                <a:gd name="T82" fmla="*/ 34 w 128"/>
                <a:gd name="T83" fmla="*/ 150 h 190"/>
                <a:gd name="T84" fmla="*/ 34 w 128"/>
                <a:gd name="T85" fmla="*/ 150 h 190"/>
                <a:gd name="T86" fmla="*/ 46 w 128"/>
                <a:gd name="T87" fmla="*/ 160 h 190"/>
                <a:gd name="T88" fmla="*/ 60 w 128"/>
                <a:gd name="T89" fmla="*/ 170 h 190"/>
                <a:gd name="T90" fmla="*/ 92 w 128"/>
                <a:gd name="T91" fmla="*/ 186 h 190"/>
                <a:gd name="T92" fmla="*/ 92 w 128"/>
                <a:gd name="T93" fmla="*/ 186 h 190"/>
                <a:gd name="T94" fmla="*/ 100 w 128"/>
                <a:gd name="T95" fmla="*/ 190 h 190"/>
                <a:gd name="T96" fmla="*/ 84 w 128"/>
                <a:gd name="T97" fmla="*/ 142 h 190"/>
                <a:gd name="T98" fmla="*/ 128 w 128"/>
                <a:gd name="T99" fmla="*/ 13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90">
                  <a:moveTo>
                    <a:pt x="128" y="136"/>
                  </a:moveTo>
                  <a:lnTo>
                    <a:pt x="128" y="136"/>
                  </a:lnTo>
                  <a:lnTo>
                    <a:pt x="102" y="122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72" y="9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2" y="78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2" y="66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8" y="52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0"/>
                  </a:lnTo>
                  <a:lnTo>
                    <a:pt x="70" y="24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28" y="3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8" y="56"/>
                  </a:lnTo>
                  <a:lnTo>
                    <a:pt x="4" y="66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6"/>
                  </a:lnTo>
                  <a:lnTo>
                    <a:pt x="4" y="106"/>
                  </a:lnTo>
                  <a:lnTo>
                    <a:pt x="6" y="11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20" y="138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46" y="160"/>
                  </a:lnTo>
                  <a:lnTo>
                    <a:pt x="60" y="170"/>
                  </a:lnTo>
                  <a:lnTo>
                    <a:pt x="92" y="186"/>
                  </a:lnTo>
                  <a:lnTo>
                    <a:pt x="92" y="186"/>
                  </a:lnTo>
                  <a:lnTo>
                    <a:pt x="100" y="190"/>
                  </a:lnTo>
                  <a:lnTo>
                    <a:pt x="84" y="142"/>
                  </a:lnTo>
                  <a:lnTo>
                    <a:pt x="12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F7AC429E-43FE-45FE-BA7D-136293FE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981075"/>
              <a:ext cx="323850" cy="323850"/>
            </a:xfrm>
            <a:custGeom>
              <a:avLst/>
              <a:gdLst>
                <a:gd name="T0" fmla="*/ 194 w 204"/>
                <a:gd name="T1" fmla="*/ 50 h 204"/>
                <a:gd name="T2" fmla="*/ 194 w 204"/>
                <a:gd name="T3" fmla="*/ 50 h 204"/>
                <a:gd name="T4" fmla="*/ 184 w 204"/>
                <a:gd name="T5" fmla="*/ 36 h 204"/>
                <a:gd name="T6" fmla="*/ 170 w 204"/>
                <a:gd name="T7" fmla="*/ 24 h 204"/>
                <a:gd name="T8" fmla="*/ 170 w 204"/>
                <a:gd name="T9" fmla="*/ 24 h 204"/>
                <a:gd name="T10" fmla="*/ 156 w 204"/>
                <a:gd name="T11" fmla="*/ 12 h 204"/>
                <a:gd name="T12" fmla="*/ 138 w 204"/>
                <a:gd name="T13" fmla="*/ 0 h 204"/>
                <a:gd name="T14" fmla="*/ 138 w 204"/>
                <a:gd name="T15" fmla="*/ 8 h 204"/>
                <a:gd name="T16" fmla="*/ 138 w 204"/>
                <a:gd name="T17" fmla="*/ 8 h 204"/>
                <a:gd name="T18" fmla="*/ 136 w 204"/>
                <a:gd name="T19" fmla="*/ 16 h 204"/>
                <a:gd name="T20" fmla="*/ 134 w 204"/>
                <a:gd name="T21" fmla="*/ 24 h 204"/>
                <a:gd name="T22" fmla="*/ 128 w 204"/>
                <a:gd name="T23" fmla="*/ 30 h 204"/>
                <a:gd name="T24" fmla="*/ 122 w 204"/>
                <a:gd name="T25" fmla="*/ 36 h 204"/>
                <a:gd name="T26" fmla="*/ 122 w 204"/>
                <a:gd name="T27" fmla="*/ 36 h 204"/>
                <a:gd name="T28" fmla="*/ 134 w 204"/>
                <a:gd name="T29" fmla="*/ 46 h 204"/>
                <a:gd name="T30" fmla="*/ 140 w 204"/>
                <a:gd name="T31" fmla="*/ 56 h 204"/>
                <a:gd name="T32" fmla="*/ 140 w 204"/>
                <a:gd name="T33" fmla="*/ 56 h 204"/>
                <a:gd name="T34" fmla="*/ 142 w 204"/>
                <a:gd name="T35" fmla="*/ 64 h 204"/>
                <a:gd name="T36" fmla="*/ 144 w 204"/>
                <a:gd name="T37" fmla="*/ 72 h 204"/>
                <a:gd name="T38" fmla="*/ 144 w 204"/>
                <a:gd name="T39" fmla="*/ 72 h 204"/>
                <a:gd name="T40" fmla="*/ 144 w 204"/>
                <a:gd name="T41" fmla="*/ 78 h 204"/>
                <a:gd name="T42" fmla="*/ 140 w 204"/>
                <a:gd name="T43" fmla="*/ 84 h 204"/>
                <a:gd name="T44" fmla="*/ 140 w 204"/>
                <a:gd name="T45" fmla="*/ 84 h 204"/>
                <a:gd name="T46" fmla="*/ 136 w 204"/>
                <a:gd name="T47" fmla="*/ 92 h 204"/>
                <a:gd name="T48" fmla="*/ 130 w 204"/>
                <a:gd name="T49" fmla="*/ 100 h 204"/>
                <a:gd name="T50" fmla="*/ 130 w 204"/>
                <a:gd name="T51" fmla="*/ 100 h 204"/>
                <a:gd name="T52" fmla="*/ 114 w 204"/>
                <a:gd name="T53" fmla="*/ 116 h 204"/>
                <a:gd name="T54" fmla="*/ 90 w 204"/>
                <a:gd name="T55" fmla="*/ 130 h 204"/>
                <a:gd name="T56" fmla="*/ 90 w 204"/>
                <a:gd name="T57" fmla="*/ 130 h 204"/>
                <a:gd name="T58" fmla="*/ 58 w 204"/>
                <a:gd name="T59" fmla="*/ 146 h 204"/>
                <a:gd name="T60" fmla="*/ 22 w 204"/>
                <a:gd name="T61" fmla="*/ 124 h 204"/>
                <a:gd name="T62" fmla="*/ 0 w 204"/>
                <a:gd name="T63" fmla="*/ 192 h 204"/>
                <a:gd name="T64" fmla="*/ 156 w 204"/>
                <a:gd name="T65" fmla="*/ 204 h 204"/>
                <a:gd name="T66" fmla="*/ 120 w 204"/>
                <a:gd name="T67" fmla="*/ 182 h 204"/>
                <a:gd name="T68" fmla="*/ 120 w 204"/>
                <a:gd name="T69" fmla="*/ 182 h 204"/>
                <a:gd name="T70" fmla="*/ 140 w 204"/>
                <a:gd name="T71" fmla="*/ 172 h 204"/>
                <a:gd name="T72" fmla="*/ 158 w 204"/>
                <a:gd name="T73" fmla="*/ 160 h 204"/>
                <a:gd name="T74" fmla="*/ 158 w 204"/>
                <a:gd name="T75" fmla="*/ 160 h 204"/>
                <a:gd name="T76" fmla="*/ 176 w 204"/>
                <a:gd name="T77" fmla="*/ 146 h 204"/>
                <a:gd name="T78" fmla="*/ 190 w 204"/>
                <a:gd name="T79" fmla="*/ 128 h 204"/>
                <a:gd name="T80" fmla="*/ 190 w 204"/>
                <a:gd name="T81" fmla="*/ 128 h 204"/>
                <a:gd name="T82" fmla="*/ 196 w 204"/>
                <a:gd name="T83" fmla="*/ 118 h 204"/>
                <a:gd name="T84" fmla="*/ 200 w 204"/>
                <a:gd name="T85" fmla="*/ 108 h 204"/>
                <a:gd name="T86" fmla="*/ 204 w 204"/>
                <a:gd name="T87" fmla="*/ 98 h 204"/>
                <a:gd name="T88" fmla="*/ 204 w 204"/>
                <a:gd name="T89" fmla="*/ 88 h 204"/>
                <a:gd name="T90" fmla="*/ 204 w 204"/>
                <a:gd name="T91" fmla="*/ 88 h 204"/>
                <a:gd name="T92" fmla="*/ 204 w 204"/>
                <a:gd name="T93" fmla="*/ 78 h 204"/>
                <a:gd name="T94" fmla="*/ 202 w 204"/>
                <a:gd name="T95" fmla="*/ 68 h 204"/>
                <a:gd name="T96" fmla="*/ 198 w 204"/>
                <a:gd name="T97" fmla="*/ 60 h 204"/>
                <a:gd name="T98" fmla="*/ 194 w 204"/>
                <a:gd name="T99" fmla="*/ 50 h 204"/>
                <a:gd name="T100" fmla="*/ 194 w 204"/>
                <a:gd name="T101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204">
                  <a:moveTo>
                    <a:pt x="194" y="50"/>
                  </a:moveTo>
                  <a:lnTo>
                    <a:pt x="194" y="50"/>
                  </a:lnTo>
                  <a:lnTo>
                    <a:pt x="184" y="36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56" y="12"/>
                  </a:lnTo>
                  <a:lnTo>
                    <a:pt x="138" y="0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6" y="16"/>
                  </a:lnTo>
                  <a:lnTo>
                    <a:pt x="134" y="24"/>
                  </a:lnTo>
                  <a:lnTo>
                    <a:pt x="128" y="30"/>
                  </a:lnTo>
                  <a:lnTo>
                    <a:pt x="122" y="36"/>
                  </a:lnTo>
                  <a:lnTo>
                    <a:pt x="122" y="36"/>
                  </a:lnTo>
                  <a:lnTo>
                    <a:pt x="134" y="46"/>
                  </a:lnTo>
                  <a:lnTo>
                    <a:pt x="140" y="56"/>
                  </a:lnTo>
                  <a:lnTo>
                    <a:pt x="140" y="56"/>
                  </a:lnTo>
                  <a:lnTo>
                    <a:pt x="142" y="64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4" y="78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36" y="92"/>
                  </a:lnTo>
                  <a:lnTo>
                    <a:pt x="130" y="100"/>
                  </a:lnTo>
                  <a:lnTo>
                    <a:pt x="130" y="100"/>
                  </a:lnTo>
                  <a:lnTo>
                    <a:pt x="114" y="116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58" y="146"/>
                  </a:lnTo>
                  <a:lnTo>
                    <a:pt x="22" y="124"/>
                  </a:lnTo>
                  <a:lnTo>
                    <a:pt x="0" y="192"/>
                  </a:lnTo>
                  <a:lnTo>
                    <a:pt x="156" y="204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40" y="172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76" y="146"/>
                  </a:lnTo>
                  <a:lnTo>
                    <a:pt x="190" y="128"/>
                  </a:lnTo>
                  <a:lnTo>
                    <a:pt x="190" y="128"/>
                  </a:lnTo>
                  <a:lnTo>
                    <a:pt x="196" y="118"/>
                  </a:lnTo>
                  <a:lnTo>
                    <a:pt x="200" y="108"/>
                  </a:lnTo>
                  <a:lnTo>
                    <a:pt x="204" y="98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04" y="78"/>
                  </a:lnTo>
                  <a:lnTo>
                    <a:pt x="202" y="68"/>
                  </a:lnTo>
                  <a:lnTo>
                    <a:pt x="198" y="60"/>
                  </a:lnTo>
                  <a:lnTo>
                    <a:pt x="194" y="50"/>
                  </a:lnTo>
                  <a:lnTo>
                    <a:pt x="19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8E52C499-F8AD-41E0-BF72-A94489EA7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3150" y="885825"/>
              <a:ext cx="136525" cy="73025"/>
            </a:xfrm>
            <a:custGeom>
              <a:avLst/>
              <a:gdLst>
                <a:gd name="T0" fmla="*/ 0 w 86"/>
                <a:gd name="T1" fmla="*/ 40 h 46"/>
                <a:gd name="T2" fmla="*/ 0 w 86"/>
                <a:gd name="T3" fmla="*/ 40 h 46"/>
                <a:gd name="T4" fmla="*/ 24 w 86"/>
                <a:gd name="T5" fmla="*/ 34 h 46"/>
                <a:gd name="T6" fmla="*/ 24 w 86"/>
                <a:gd name="T7" fmla="*/ 34 h 46"/>
                <a:gd name="T8" fmla="*/ 38 w 86"/>
                <a:gd name="T9" fmla="*/ 32 h 46"/>
                <a:gd name="T10" fmla="*/ 52 w 86"/>
                <a:gd name="T11" fmla="*/ 46 h 46"/>
                <a:gd name="T12" fmla="*/ 86 w 86"/>
                <a:gd name="T13" fmla="*/ 12 h 46"/>
                <a:gd name="T14" fmla="*/ 10 w 86"/>
                <a:gd name="T15" fmla="*/ 0 h 46"/>
                <a:gd name="T16" fmla="*/ 20 w 86"/>
                <a:gd name="T17" fmla="*/ 12 h 46"/>
                <a:gd name="T18" fmla="*/ 20 w 86"/>
                <a:gd name="T19" fmla="*/ 12 h 46"/>
                <a:gd name="T20" fmla="*/ 0 w 86"/>
                <a:gd name="T21" fmla="*/ 16 h 46"/>
                <a:gd name="T22" fmla="*/ 0 w 86"/>
                <a:gd name="T2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46">
                  <a:moveTo>
                    <a:pt x="0" y="40"/>
                  </a:moveTo>
                  <a:lnTo>
                    <a:pt x="0" y="4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8" y="32"/>
                  </a:lnTo>
                  <a:lnTo>
                    <a:pt x="52" y="46"/>
                  </a:lnTo>
                  <a:lnTo>
                    <a:pt x="86" y="12"/>
                  </a:lnTo>
                  <a:lnTo>
                    <a:pt x="10" y="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0" y="1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8" name="Freeform 20">
            <a:extLst>
              <a:ext uri="{FF2B5EF4-FFF2-40B4-BE49-F238E27FC236}">
                <a16:creationId xmlns:a16="http://schemas.microsoft.com/office/drawing/2014/main" id="{2B13F2E0-43CB-4465-939A-6D155116204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713857" y="1751807"/>
            <a:ext cx="606117" cy="627873"/>
          </a:xfrm>
          <a:custGeom>
            <a:avLst/>
            <a:gdLst>
              <a:gd name="T0" fmla="*/ 246 w 479"/>
              <a:gd name="T1" fmla="*/ 4 h 566"/>
              <a:gd name="T2" fmla="*/ 231 w 479"/>
              <a:gd name="T3" fmla="*/ 33 h 566"/>
              <a:gd name="T4" fmla="*/ 293 w 479"/>
              <a:gd name="T5" fmla="*/ 56 h 566"/>
              <a:gd name="T6" fmla="*/ 310 w 479"/>
              <a:gd name="T7" fmla="*/ 18 h 566"/>
              <a:gd name="T8" fmla="*/ 284 w 479"/>
              <a:gd name="T9" fmla="*/ 49 h 566"/>
              <a:gd name="T10" fmla="*/ 297 w 479"/>
              <a:gd name="T11" fmla="*/ 292 h 566"/>
              <a:gd name="T12" fmla="*/ 311 w 479"/>
              <a:gd name="T13" fmla="*/ 337 h 566"/>
              <a:gd name="T14" fmla="*/ 163 w 479"/>
              <a:gd name="T15" fmla="*/ 340 h 566"/>
              <a:gd name="T16" fmla="*/ 189 w 479"/>
              <a:gd name="T17" fmla="*/ 294 h 566"/>
              <a:gd name="T18" fmla="*/ 94 w 479"/>
              <a:gd name="T19" fmla="*/ 343 h 566"/>
              <a:gd name="T20" fmla="*/ 14 w 479"/>
              <a:gd name="T21" fmla="*/ 440 h 566"/>
              <a:gd name="T22" fmla="*/ 10 w 479"/>
              <a:gd name="T23" fmla="*/ 551 h 566"/>
              <a:gd name="T24" fmla="*/ 390 w 479"/>
              <a:gd name="T25" fmla="*/ 566 h 566"/>
              <a:gd name="T26" fmla="*/ 469 w 479"/>
              <a:gd name="T27" fmla="*/ 551 h 566"/>
              <a:gd name="T28" fmla="*/ 464 w 479"/>
              <a:gd name="T29" fmla="*/ 440 h 566"/>
              <a:gd name="T30" fmla="*/ 385 w 479"/>
              <a:gd name="T31" fmla="*/ 343 h 566"/>
              <a:gd name="T32" fmla="*/ 372 w 479"/>
              <a:gd name="T33" fmla="*/ 148 h 566"/>
              <a:gd name="T34" fmla="*/ 375 w 479"/>
              <a:gd name="T35" fmla="*/ 133 h 566"/>
              <a:gd name="T36" fmla="*/ 328 w 479"/>
              <a:gd name="T37" fmla="*/ 200 h 566"/>
              <a:gd name="T38" fmla="*/ 362 w 479"/>
              <a:gd name="T39" fmla="*/ 204 h 566"/>
              <a:gd name="T40" fmla="*/ 325 w 479"/>
              <a:gd name="T41" fmla="*/ 189 h 566"/>
              <a:gd name="T42" fmla="*/ 358 w 479"/>
              <a:gd name="T43" fmla="*/ 80 h 566"/>
              <a:gd name="T44" fmla="*/ 353 w 479"/>
              <a:gd name="T45" fmla="*/ 65 h 566"/>
              <a:gd name="T46" fmla="*/ 328 w 479"/>
              <a:gd name="T47" fmla="*/ 94 h 566"/>
              <a:gd name="T48" fmla="*/ 190 w 479"/>
              <a:gd name="T49" fmla="*/ 55 h 566"/>
              <a:gd name="T50" fmla="*/ 172 w 479"/>
              <a:gd name="T51" fmla="*/ 17 h 566"/>
              <a:gd name="T52" fmla="*/ 120 w 479"/>
              <a:gd name="T53" fmla="*/ 200 h 566"/>
              <a:gd name="T54" fmla="*/ 124 w 479"/>
              <a:gd name="T55" fmla="*/ 214 h 566"/>
              <a:gd name="T56" fmla="*/ 152 w 479"/>
              <a:gd name="T57" fmla="*/ 187 h 566"/>
              <a:gd name="T58" fmla="*/ 147 w 479"/>
              <a:gd name="T59" fmla="*/ 95 h 566"/>
              <a:gd name="T60" fmla="*/ 128 w 479"/>
              <a:gd name="T61" fmla="*/ 66 h 566"/>
              <a:gd name="T62" fmla="*/ 120 w 479"/>
              <a:gd name="T63" fmla="*/ 80 h 566"/>
              <a:gd name="T64" fmla="*/ 140 w 479"/>
              <a:gd name="T65" fmla="*/ 140 h 566"/>
              <a:gd name="T66" fmla="*/ 99 w 479"/>
              <a:gd name="T67" fmla="*/ 137 h 566"/>
              <a:gd name="T68" fmla="*/ 260 w 479"/>
              <a:gd name="T69" fmla="*/ 279 h 566"/>
              <a:gd name="T70" fmla="*/ 263 w 479"/>
              <a:gd name="T71" fmla="*/ 263 h 566"/>
              <a:gd name="T72" fmla="*/ 210 w 479"/>
              <a:gd name="T73" fmla="*/ 274 h 566"/>
              <a:gd name="T74" fmla="*/ 211 w 479"/>
              <a:gd name="T75" fmla="*/ 289 h 566"/>
              <a:gd name="T76" fmla="*/ 216 w 479"/>
              <a:gd name="T77" fmla="*/ 301 h 566"/>
              <a:gd name="T78" fmla="*/ 239 w 479"/>
              <a:gd name="T79" fmla="*/ 313 h 566"/>
              <a:gd name="T80" fmla="*/ 267 w 479"/>
              <a:gd name="T81" fmla="*/ 296 h 566"/>
              <a:gd name="T82" fmla="*/ 186 w 479"/>
              <a:gd name="T83" fmla="*/ 194 h 566"/>
              <a:gd name="T84" fmla="*/ 209 w 479"/>
              <a:gd name="T85" fmla="*/ 247 h 566"/>
              <a:gd name="T86" fmla="*/ 267 w 479"/>
              <a:gd name="T87" fmla="*/ 252 h 566"/>
              <a:gd name="T88" fmla="*/ 276 w 479"/>
              <a:gd name="T89" fmla="*/ 221 h 566"/>
              <a:gd name="T90" fmla="*/ 315 w 479"/>
              <a:gd name="T91" fmla="*/ 138 h 566"/>
              <a:gd name="T92" fmla="*/ 293 w 479"/>
              <a:gd name="T93" fmla="*/ 82 h 566"/>
              <a:gd name="T94" fmla="*/ 239 w 479"/>
              <a:gd name="T95" fmla="*/ 59 h 566"/>
              <a:gd name="T96" fmla="*/ 186 w 479"/>
              <a:gd name="T97" fmla="*/ 82 h 566"/>
              <a:gd name="T98" fmla="*/ 163 w 479"/>
              <a:gd name="T99" fmla="*/ 138 h 566"/>
              <a:gd name="T100" fmla="*/ 239 w 479"/>
              <a:gd name="T101" fmla="*/ 75 h 566"/>
              <a:gd name="T102" fmla="*/ 299 w 479"/>
              <a:gd name="T103" fmla="*/ 138 h 566"/>
              <a:gd name="T104" fmla="*/ 281 w 479"/>
              <a:gd name="T105" fmla="*/ 184 h 566"/>
              <a:gd name="T106" fmla="*/ 217 w 479"/>
              <a:gd name="T107" fmla="*/ 212 h 566"/>
              <a:gd name="T108" fmla="*/ 182 w 479"/>
              <a:gd name="T109" fmla="*/ 158 h 566"/>
              <a:gd name="T110" fmla="*/ 216 w 479"/>
              <a:gd name="T111" fmla="*/ 80 h 566"/>
              <a:gd name="T112" fmla="*/ 254 w 479"/>
              <a:gd name="T113" fmla="*/ 38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9" h="566">
                <a:moveTo>
                  <a:pt x="239" y="41"/>
                </a:moveTo>
                <a:lnTo>
                  <a:pt x="239" y="41"/>
                </a:lnTo>
                <a:lnTo>
                  <a:pt x="242" y="41"/>
                </a:lnTo>
                <a:lnTo>
                  <a:pt x="245" y="39"/>
                </a:lnTo>
                <a:lnTo>
                  <a:pt x="246" y="37"/>
                </a:lnTo>
                <a:lnTo>
                  <a:pt x="247" y="33"/>
                </a:lnTo>
                <a:lnTo>
                  <a:pt x="247" y="7"/>
                </a:lnTo>
                <a:lnTo>
                  <a:pt x="247" y="7"/>
                </a:lnTo>
                <a:lnTo>
                  <a:pt x="246" y="4"/>
                </a:lnTo>
                <a:lnTo>
                  <a:pt x="245" y="2"/>
                </a:lnTo>
                <a:lnTo>
                  <a:pt x="242" y="0"/>
                </a:lnTo>
                <a:lnTo>
                  <a:pt x="239" y="0"/>
                </a:lnTo>
                <a:lnTo>
                  <a:pt x="239" y="0"/>
                </a:lnTo>
                <a:lnTo>
                  <a:pt x="236" y="0"/>
                </a:lnTo>
                <a:lnTo>
                  <a:pt x="234" y="2"/>
                </a:lnTo>
                <a:lnTo>
                  <a:pt x="231" y="4"/>
                </a:lnTo>
                <a:lnTo>
                  <a:pt x="231" y="7"/>
                </a:lnTo>
                <a:lnTo>
                  <a:pt x="231" y="33"/>
                </a:lnTo>
                <a:lnTo>
                  <a:pt x="231" y="33"/>
                </a:lnTo>
                <a:lnTo>
                  <a:pt x="231" y="37"/>
                </a:lnTo>
                <a:lnTo>
                  <a:pt x="234" y="39"/>
                </a:lnTo>
                <a:lnTo>
                  <a:pt x="236" y="41"/>
                </a:lnTo>
                <a:lnTo>
                  <a:pt x="239" y="41"/>
                </a:lnTo>
                <a:lnTo>
                  <a:pt x="239" y="41"/>
                </a:lnTo>
                <a:close/>
                <a:moveTo>
                  <a:pt x="289" y="55"/>
                </a:moveTo>
                <a:lnTo>
                  <a:pt x="289" y="55"/>
                </a:lnTo>
                <a:lnTo>
                  <a:pt x="293" y="56"/>
                </a:lnTo>
                <a:lnTo>
                  <a:pt x="293" y="56"/>
                </a:lnTo>
                <a:lnTo>
                  <a:pt x="296" y="55"/>
                </a:lnTo>
                <a:lnTo>
                  <a:pt x="299" y="51"/>
                </a:lnTo>
                <a:lnTo>
                  <a:pt x="313" y="29"/>
                </a:lnTo>
                <a:lnTo>
                  <a:pt x="313" y="29"/>
                </a:lnTo>
                <a:lnTo>
                  <a:pt x="314" y="26"/>
                </a:lnTo>
                <a:lnTo>
                  <a:pt x="313" y="23"/>
                </a:lnTo>
                <a:lnTo>
                  <a:pt x="312" y="20"/>
                </a:lnTo>
                <a:lnTo>
                  <a:pt x="310" y="18"/>
                </a:lnTo>
                <a:lnTo>
                  <a:pt x="310" y="18"/>
                </a:lnTo>
                <a:lnTo>
                  <a:pt x="307" y="17"/>
                </a:lnTo>
                <a:lnTo>
                  <a:pt x="303" y="18"/>
                </a:lnTo>
                <a:lnTo>
                  <a:pt x="301" y="19"/>
                </a:lnTo>
                <a:lnTo>
                  <a:pt x="299" y="21"/>
                </a:lnTo>
                <a:lnTo>
                  <a:pt x="285" y="44"/>
                </a:lnTo>
                <a:lnTo>
                  <a:pt x="285" y="44"/>
                </a:lnTo>
                <a:lnTo>
                  <a:pt x="284" y="46"/>
                </a:lnTo>
                <a:lnTo>
                  <a:pt x="284" y="49"/>
                </a:lnTo>
                <a:lnTo>
                  <a:pt x="286" y="53"/>
                </a:lnTo>
                <a:lnTo>
                  <a:pt x="289" y="55"/>
                </a:lnTo>
                <a:lnTo>
                  <a:pt x="289" y="55"/>
                </a:lnTo>
                <a:close/>
                <a:moveTo>
                  <a:pt x="379" y="340"/>
                </a:moveTo>
                <a:lnTo>
                  <a:pt x="326" y="321"/>
                </a:lnTo>
                <a:lnTo>
                  <a:pt x="303" y="296"/>
                </a:lnTo>
                <a:lnTo>
                  <a:pt x="303" y="296"/>
                </a:lnTo>
                <a:lnTo>
                  <a:pt x="300" y="293"/>
                </a:lnTo>
                <a:lnTo>
                  <a:pt x="297" y="292"/>
                </a:lnTo>
                <a:lnTo>
                  <a:pt x="293" y="293"/>
                </a:lnTo>
                <a:lnTo>
                  <a:pt x="289" y="294"/>
                </a:lnTo>
                <a:lnTo>
                  <a:pt x="289" y="294"/>
                </a:lnTo>
                <a:lnTo>
                  <a:pt x="286" y="298"/>
                </a:lnTo>
                <a:lnTo>
                  <a:pt x="285" y="301"/>
                </a:lnTo>
                <a:lnTo>
                  <a:pt x="285" y="306"/>
                </a:lnTo>
                <a:lnTo>
                  <a:pt x="288" y="310"/>
                </a:lnTo>
                <a:lnTo>
                  <a:pt x="311" y="337"/>
                </a:lnTo>
                <a:lnTo>
                  <a:pt x="311" y="337"/>
                </a:lnTo>
                <a:lnTo>
                  <a:pt x="313" y="338"/>
                </a:lnTo>
                <a:lnTo>
                  <a:pt x="316" y="340"/>
                </a:lnTo>
                <a:lnTo>
                  <a:pt x="335" y="347"/>
                </a:lnTo>
                <a:lnTo>
                  <a:pt x="261" y="539"/>
                </a:lnTo>
                <a:lnTo>
                  <a:pt x="253" y="397"/>
                </a:lnTo>
                <a:lnTo>
                  <a:pt x="226" y="397"/>
                </a:lnTo>
                <a:lnTo>
                  <a:pt x="218" y="541"/>
                </a:lnTo>
                <a:lnTo>
                  <a:pt x="141" y="348"/>
                </a:lnTo>
                <a:lnTo>
                  <a:pt x="163" y="340"/>
                </a:lnTo>
                <a:lnTo>
                  <a:pt x="163" y="340"/>
                </a:lnTo>
                <a:lnTo>
                  <a:pt x="165" y="338"/>
                </a:lnTo>
                <a:lnTo>
                  <a:pt x="167" y="337"/>
                </a:lnTo>
                <a:lnTo>
                  <a:pt x="191" y="310"/>
                </a:lnTo>
                <a:lnTo>
                  <a:pt x="191" y="310"/>
                </a:lnTo>
                <a:lnTo>
                  <a:pt x="192" y="306"/>
                </a:lnTo>
                <a:lnTo>
                  <a:pt x="193" y="301"/>
                </a:lnTo>
                <a:lnTo>
                  <a:pt x="192" y="298"/>
                </a:lnTo>
                <a:lnTo>
                  <a:pt x="189" y="294"/>
                </a:lnTo>
                <a:lnTo>
                  <a:pt x="189" y="294"/>
                </a:lnTo>
                <a:lnTo>
                  <a:pt x="186" y="293"/>
                </a:lnTo>
                <a:lnTo>
                  <a:pt x="182" y="292"/>
                </a:lnTo>
                <a:lnTo>
                  <a:pt x="177" y="293"/>
                </a:lnTo>
                <a:lnTo>
                  <a:pt x="174" y="296"/>
                </a:lnTo>
                <a:lnTo>
                  <a:pt x="153" y="321"/>
                </a:lnTo>
                <a:lnTo>
                  <a:pt x="100" y="340"/>
                </a:lnTo>
                <a:lnTo>
                  <a:pt x="100" y="340"/>
                </a:lnTo>
                <a:lnTo>
                  <a:pt x="94" y="343"/>
                </a:lnTo>
                <a:lnTo>
                  <a:pt x="81" y="350"/>
                </a:lnTo>
                <a:lnTo>
                  <a:pt x="73" y="355"/>
                </a:lnTo>
                <a:lnTo>
                  <a:pt x="64" y="362"/>
                </a:lnTo>
                <a:lnTo>
                  <a:pt x="56" y="369"/>
                </a:lnTo>
                <a:lnTo>
                  <a:pt x="47" y="380"/>
                </a:lnTo>
                <a:lnTo>
                  <a:pt x="38" y="391"/>
                </a:lnTo>
                <a:lnTo>
                  <a:pt x="29" y="405"/>
                </a:lnTo>
                <a:lnTo>
                  <a:pt x="21" y="421"/>
                </a:lnTo>
                <a:lnTo>
                  <a:pt x="14" y="440"/>
                </a:lnTo>
                <a:lnTo>
                  <a:pt x="8" y="461"/>
                </a:lnTo>
                <a:lnTo>
                  <a:pt x="4" y="484"/>
                </a:lnTo>
                <a:lnTo>
                  <a:pt x="1" y="511"/>
                </a:lnTo>
                <a:lnTo>
                  <a:pt x="0" y="541"/>
                </a:lnTo>
                <a:lnTo>
                  <a:pt x="0" y="541"/>
                </a:lnTo>
                <a:lnTo>
                  <a:pt x="1" y="545"/>
                </a:lnTo>
                <a:lnTo>
                  <a:pt x="3" y="548"/>
                </a:lnTo>
                <a:lnTo>
                  <a:pt x="6" y="550"/>
                </a:lnTo>
                <a:lnTo>
                  <a:pt x="10" y="551"/>
                </a:lnTo>
                <a:lnTo>
                  <a:pt x="10" y="551"/>
                </a:lnTo>
                <a:lnTo>
                  <a:pt x="78" y="551"/>
                </a:lnTo>
                <a:lnTo>
                  <a:pt x="78" y="555"/>
                </a:lnTo>
                <a:lnTo>
                  <a:pt x="78" y="555"/>
                </a:lnTo>
                <a:lnTo>
                  <a:pt x="79" y="560"/>
                </a:lnTo>
                <a:lnTo>
                  <a:pt x="81" y="563"/>
                </a:lnTo>
                <a:lnTo>
                  <a:pt x="84" y="565"/>
                </a:lnTo>
                <a:lnTo>
                  <a:pt x="88" y="566"/>
                </a:lnTo>
                <a:lnTo>
                  <a:pt x="390" y="566"/>
                </a:lnTo>
                <a:lnTo>
                  <a:pt x="390" y="566"/>
                </a:lnTo>
                <a:lnTo>
                  <a:pt x="394" y="565"/>
                </a:lnTo>
                <a:lnTo>
                  <a:pt x="398" y="563"/>
                </a:lnTo>
                <a:lnTo>
                  <a:pt x="400" y="560"/>
                </a:lnTo>
                <a:lnTo>
                  <a:pt x="401" y="555"/>
                </a:lnTo>
                <a:lnTo>
                  <a:pt x="401" y="551"/>
                </a:lnTo>
                <a:lnTo>
                  <a:pt x="401" y="551"/>
                </a:lnTo>
                <a:lnTo>
                  <a:pt x="469" y="551"/>
                </a:lnTo>
                <a:lnTo>
                  <a:pt x="469" y="551"/>
                </a:lnTo>
                <a:lnTo>
                  <a:pt x="473" y="550"/>
                </a:lnTo>
                <a:lnTo>
                  <a:pt x="476" y="548"/>
                </a:lnTo>
                <a:lnTo>
                  <a:pt x="478" y="545"/>
                </a:lnTo>
                <a:lnTo>
                  <a:pt x="479" y="541"/>
                </a:lnTo>
                <a:lnTo>
                  <a:pt x="479" y="541"/>
                </a:lnTo>
                <a:lnTo>
                  <a:pt x="478" y="511"/>
                </a:lnTo>
                <a:lnTo>
                  <a:pt x="475" y="484"/>
                </a:lnTo>
                <a:lnTo>
                  <a:pt x="471" y="461"/>
                </a:lnTo>
                <a:lnTo>
                  <a:pt x="464" y="440"/>
                </a:lnTo>
                <a:lnTo>
                  <a:pt x="457" y="421"/>
                </a:lnTo>
                <a:lnTo>
                  <a:pt x="449" y="405"/>
                </a:lnTo>
                <a:lnTo>
                  <a:pt x="441" y="391"/>
                </a:lnTo>
                <a:lnTo>
                  <a:pt x="431" y="380"/>
                </a:lnTo>
                <a:lnTo>
                  <a:pt x="423" y="369"/>
                </a:lnTo>
                <a:lnTo>
                  <a:pt x="413" y="362"/>
                </a:lnTo>
                <a:lnTo>
                  <a:pt x="405" y="355"/>
                </a:lnTo>
                <a:lnTo>
                  <a:pt x="398" y="350"/>
                </a:lnTo>
                <a:lnTo>
                  <a:pt x="385" y="343"/>
                </a:lnTo>
                <a:lnTo>
                  <a:pt x="379" y="340"/>
                </a:lnTo>
                <a:lnTo>
                  <a:pt x="379" y="340"/>
                </a:lnTo>
                <a:close/>
                <a:moveTo>
                  <a:pt x="338" y="140"/>
                </a:moveTo>
                <a:lnTo>
                  <a:pt x="338" y="140"/>
                </a:lnTo>
                <a:lnTo>
                  <a:pt x="338" y="144"/>
                </a:lnTo>
                <a:lnTo>
                  <a:pt x="340" y="146"/>
                </a:lnTo>
                <a:lnTo>
                  <a:pt x="343" y="148"/>
                </a:lnTo>
                <a:lnTo>
                  <a:pt x="346" y="148"/>
                </a:lnTo>
                <a:lnTo>
                  <a:pt x="372" y="148"/>
                </a:lnTo>
                <a:lnTo>
                  <a:pt x="372" y="148"/>
                </a:lnTo>
                <a:lnTo>
                  <a:pt x="375" y="148"/>
                </a:lnTo>
                <a:lnTo>
                  <a:pt x="377" y="146"/>
                </a:lnTo>
                <a:lnTo>
                  <a:pt x="380" y="144"/>
                </a:lnTo>
                <a:lnTo>
                  <a:pt x="380" y="140"/>
                </a:lnTo>
                <a:lnTo>
                  <a:pt x="380" y="140"/>
                </a:lnTo>
                <a:lnTo>
                  <a:pt x="380" y="137"/>
                </a:lnTo>
                <a:lnTo>
                  <a:pt x="377" y="134"/>
                </a:lnTo>
                <a:lnTo>
                  <a:pt x="375" y="133"/>
                </a:lnTo>
                <a:lnTo>
                  <a:pt x="372" y="132"/>
                </a:lnTo>
                <a:lnTo>
                  <a:pt x="346" y="132"/>
                </a:lnTo>
                <a:lnTo>
                  <a:pt x="346" y="132"/>
                </a:lnTo>
                <a:lnTo>
                  <a:pt x="343" y="133"/>
                </a:lnTo>
                <a:lnTo>
                  <a:pt x="340" y="134"/>
                </a:lnTo>
                <a:lnTo>
                  <a:pt x="338" y="137"/>
                </a:lnTo>
                <a:lnTo>
                  <a:pt x="338" y="140"/>
                </a:lnTo>
                <a:lnTo>
                  <a:pt x="338" y="140"/>
                </a:lnTo>
                <a:close/>
                <a:moveTo>
                  <a:pt x="328" y="200"/>
                </a:moveTo>
                <a:lnTo>
                  <a:pt x="350" y="213"/>
                </a:lnTo>
                <a:lnTo>
                  <a:pt x="350" y="213"/>
                </a:lnTo>
                <a:lnTo>
                  <a:pt x="354" y="214"/>
                </a:lnTo>
                <a:lnTo>
                  <a:pt x="354" y="214"/>
                </a:lnTo>
                <a:lnTo>
                  <a:pt x="358" y="213"/>
                </a:lnTo>
                <a:lnTo>
                  <a:pt x="361" y="210"/>
                </a:lnTo>
                <a:lnTo>
                  <a:pt x="361" y="210"/>
                </a:lnTo>
                <a:lnTo>
                  <a:pt x="362" y="207"/>
                </a:lnTo>
                <a:lnTo>
                  <a:pt x="362" y="204"/>
                </a:lnTo>
                <a:lnTo>
                  <a:pt x="361" y="202"/>
                </a:lnTo>
                <a:lnTo>
                  <a:pt x="358" y="200"/>
                </a:lnTo>
                <a:lnTo>
                  <a:pt x="335" y="186"/>
                </a:lnTo>
                <a:lnTo>
                  <a:pt x="335" y="186"/>
                </a:lnTo>
                <a:lnTo>
                  <a:pt x="332" y="186"/>
                </a:lnTo>
                <a:lnTo>
                  <a:pt x="330" y="186"/>
                </a:lnTo>
                <a:lnTo>
                  <a:pt x="327" y="187"/>
                </a:lnTo>
                <a:lnTo>
                  <a:pt x="325" y="189"/>
                </a:lnTo>
                <a:lnTo>
                  <a:pt x="325" y="189"/>
                </a:lnTo>
                <a:lnTo>
                  <a:pt x="323" y="192"/>
                </a:lnTo>
                <a:lnTo>
                  <a:pt x="323" y="195"/>
                </a:lnTo>
                <a:lnTo>
                  <a:pt x="326" y="198"/>
                </a:lnTo>
                <a:lnTo>
                  <a:pt x="328" y="200"/>
                </a:lnTo>
                <a:lnTo>
                  <a:pt x="328" y="200"/>
                </a:lnTo>
                <a:close/>
                <a:moveTo>
                  <a:pt x="332" y="95"/>
                </a:moveTo>
                <a:lnTo>
                  <a:pt x="332" y="95"/>
                </a:lnTo>
                <a:lnTo>
                  <a:pt x="335" y="94"/>
                </a:lnTo>
                <a:lnTo>
                  <a:pt x="358" y="80"/>
                </a:lnTo>
                <a:lnTo>
                  <a:pt x="358" y="80"/>
                </a:lnTo>
                <a:lnTo>
                  <a:pt x="361" y="78"/>
                </a:lnTo>
                <a:lnTo>
                  <a:pt x="362" y="76"/>
                </a:lnTo>
                <a:lnTo>
                  <a:pt x="362" y="73"/>
                </a:lnTo>
                <a:lnTo>
                  <a:pt x="361" y="69"/>
                </a:lnTo>
                <a:lnTo>
                  <a:pt x="361" y="69"/>
                </a:lnTo>
                <a:lnTo>
                  <a:pt x="359" y="67"/>
                </a:lnTo>
                <a:lnTo>
                  <a:pt x="356" y="66"/>
                </a:lnTo>
                <a:lnTo>
                  <a:pt x="353" y="65"/>
                </a:lnTo>
                <a:lnTo>
                  <a:pt x="350" y="66"/>
                </a:lnTo>
                <a:lnTo>
                  <a:pt x="328" y="80"/>
                </a:lnTo>
                <a:lnTo>
                  <a:pt x="328" y="80"/>
                </a:lnTo>
                <a:lnTo>
                  <a:pt x="326" y="82"/>
                </a:lnTo>
                <a:lnTo>
                  <a:pt x="323" y="84"/>
                </a:lnTo>
                <a:lnTo>
                  <a:pt x="323" y="87"/>
                </a:lnTo>
                <a:lnTo>
                  <a:pt x="325" y="91"/>
                </a:lnTo>
                <a:lnTo>
                  <a:pt x="325" y="91"/>
                </a:lnTo>
                <a:lnTo>
                  <a:pt x="328" y="94"/>
                </a:lnTo>
                <a:lnTo>
                  <a:pt x="332" y="95"/>
                </a:lnTo>
                <a:lnTo>
                  <a:pt x="332" y="95"/>
                </a:lnTo>
                <a:close/>
                <a:moveTo>
                  <a:pt x="178" y="51"/>
                </a:moveTo>
                <a:lnTo>
                  <a:pt x="178" y="51"/>
                </a:lnTo>
                <a:lnTo>
                  <a:pt x="182" y="55"/>
                </a:lnTo>
                <a:lnTo>
                  <a:pt x="186" y="56"/>
                </a:lnTo>
                <a:lnTo>
                  <a:pt x="186" y="56"/>
                </a:lnTo>
                <a:lnTo>
                  <a:pt x="190" y="55"/>
                </a:lnTo>
                <a:lnTo>
                  <a:pt x="190" y="55"/>
                </a:lnTo>
                <a:lnTo>
                  <a:pt x="192" y="53"/>
                </a:lnTo>
                <a:lnTo>
                  <a:pt x="193" y="49"/>
                </a:lnTo>
                <a:lnTo>
                  <a:pt x="193" y="46"/>
                </a:lnTo>
                <a:lnTo>
                  <a:pt x="192" y="44"/>
                </a:lnTo>
                <a:lnTo>
                  <a:pt x="180" y="21"/>
                </a:lnTo>
                <a:lnTo>
                  <a:pt x="180" y="21"/>
                </a:lnTo>
                <a:lnTo>
                  <a:pt x="177" y="19"/>
                </a:lnTo>
                <a:lnTo>
                  <a:pt x="175" y="18"/>
                </a:lnTo>
                <a:lnTo>
                  <a:pt x="172" y="17"/>
                </a:lnTo>
                <a:lnTo>
                  <a:pt x="169" y="18"/>
                </a:lnTo>
                <a:lnTo>
                  <a:pt x="169" y="18"/>
                </a:lnTo>
                <a:lnTo>
                  <a:pt x="167" y="20"/>
                </a:lnTo>
                <a:lnTo>
                  <a:pt x="165" y="23"/>
                </a:lnTo>
                <a:lnTo>
                  <a:pt x="165" y="26"/>
                </a:lnTo>
                <a:lnTo>
                  <a:pt x="166" y="29"/>
                </a:lnTo>
                <a:lnTo>
                  <a:pt x="178" y="51"/>
                </a:lnTo>
                <a:close/>
                <a:moveTo>
                  <a:pt x="142" y="186"/>
                </a:moveTo>
                <a:lnTo>
                  <a:pt x="120" y="200"/>
                </a:lnTo>
                <a:lnTo>
                  <a:pt x="120" y="200"/>
                </a:lnTo>
                <a:lnTo>
                  <a:pt x="118" y="202"/>
                </a:lnTo>
                <a:lnTo>
                  <a:pt x="116" y="204"/>
                </a:lnTo>
                <a:lnTo>
                  <a:pt x="116" y="207"/>
                </a:lnTo>
                <a:lnTo>
                  <a:pt x="117" y="210"/>
                </a:lnTo>
                <a:lnTo>
                  <a:pt x="117" y="210"/>
                </a:lnTo>
                <a:lnTo>
                  <a:pt x="120" y="213"/>
                </a:lnTo>
                <a:lnTo>
                  <a:pt x="124" y="214"/>
                </a:lnTo>
                <a:lnTo>
                  <a:pt x="124" y="214"/>
                </a:lnTo>
                <a:lnTo>
                  <a:pt x="128" y="213"/>
                </a:lnTo>
                <a:lnTo>
                  <a:pt x="151" y="200"/>
                </a:lnTo>
                <a:lnTo>
                  <a:pt x="151" y="200"/>
                </a:lnTo>
                <a:lnTo>
                  <a:pt x="153" y="198"/>
                </a:lnTo>
                <a:lnTo>
                  <a:pt x="154" y="195"/>
                </a:lnTo>
                <a:lnTo>
                  <a:pt x="155" y="192"/>
                </a:lnTo>
                <a:lnTo>
                  <a:pt x="154" y="189"/>
                </a:lnTo>
                <a:lnTo>
                  <a:pt x="154" y="189"/>
                </a:lnTo>
                <a:lnTo>
                  <a:pt x="152" y="187"/>
                </a:lnTo>
                <a:lnTo>
                  <a:pt x="149" y="186"/>
                </a:lnTo>
                <a:lnTo>
                  <a:pt x="146" y="186"/>
                </a:lnTo>
                <a:lnTo>
                  <a:pt x="142" y="186"/>
                </a:lnTo>
                <a:lnTo>
                  <a:pt x="142" y="186"/>
                </a:lnTo>
                <a:close/>
                <a:moveTo>
                  <a:pt x="120" y="80"/>
                </a:moveTo>
                <a:lnTo>
                  <a:pt x="142" y="94"/>
                </a:lnTo>
                <a:lnTo>
                  <a:pt x="142" y="94"/>
                </a:lnTo>
                <a:lnTo>
                  <a:pt x="147" y="95"/>
                </a:lnTo>
                <a:lnTo>
                  <a:pt x="147" y="95"/>
                </a:lnTo>
                <a:lnTo>
                  <a:pt x="151" y="94"/>
                </a:lnTo>
                <a:lnTo>
                  <a:pt x="154" y="91"/>
                </a:lnTo>
                <a:lnTo>
                  <a:pt x="154" y="91"/>
                </a:lnTo>
                <a:lnTo>
                  <a:pt x="155" y="87"/>
                </a:lnTo>
                <a:lnTo>
                  <a:pt x="154" y="84"/>
                </a:lnTo>
                <a:lnTo>
                  <a:pt x="153" y="82"/>
                </a:lnTo>
                <a:lnTo>
                  <a:pt x="151" y="80"/>
                </a:lnTo>
                <a:lnTo>
                  <a:pt x="128" y="66"/>
                </a:lnTo>
                <a:lnTo>
                  <a:pt x="128" y="66"/>
                </a:lnTo>
                <a:lnTo>
                  <a:pt x="126" y="65"/>
                </a:lnTo>
                <a:lnTo>
                  <a:pt x="122" y="66"/>
                </a:lnTo>
                <a:lnTo>
                  <a:pt x="119" y="67"/>
                </a:lnTo>
                <a:lnTo>
                  <a:pt x="117" y="69"/>
                </a:lnTo>
                <a:lnTo>
                  <a:pt x="117" y="69"/>
                </a:lnTo>
                <a:lnTo>
                  <a:pt x="116" y="73"/>
                </a:lnTo>
                <a:lnTo>
                  <a:pt x="116" y="76"/>
                </a:lnTo>
                <a:lnTo>
                  <a:pt x="118" y="78"/>
                </a:lnTo>
                <a:lnTo>
                  <a:pt x="120" y="80"/>
                </a:lnTo>
                <a:lnTo>
                  <a:pt x="120" y="80"/>
                </a:lnTo>
                <a:close/>
                <a:moveTo>
                  <a:pt x="106" y="148"/>
                </a:moveTo>
                <a:lnTo>
                  <a:pt x="133" y="148"/>
                </a:lnTo>
                <a:lnTo>
                  <a:pt x="133" y="148"/>
                </a:lnTo>
                <a:lnTo>
                  <a:pt x="136" y="148"/>
                </a:lnTo>
                <a:lnTo>
                  <a:pt x="138" y="146"/>
                </a:lnTo>
                <a:lnTo>
                  <a:pt x="140" y="144"/>
                </a:lnTo>
                <a:lnTo>
                  <a:pt x="140" y="140"/>
                </a:lnTo>
                <a:lnTo>
                  <a:pt x="140" y="140"/>
                </a:lnTo>
                <a:lnTo>
                  <a:pt x="140" y="137"/>
                </a:lnTo>
                <a:lnTo>
                  <a:pt x="138" y="134"/>
                </a:lnTo>
                <a:lnTo>
                  <a:pt x="136" y="133"/>
                </a:lnTo>
                <a:lnTo>
                  <a:pt x="133" y="132"/>
                </a:lnTo>
                <a:lnTo>
                  <a:pt x="106" y="132"/>
                </a:lnTo>
                <a:lnTo>
                  <a:pt x="106" y="132"/>
                </a:lnTo>
                <a:lnTo>
                  <a:pt x="103" y="133"/>
                </a:lnTo>
                <a:lnTo>
                  <a:pt x="101" y="134"/>
                </a:lnTo>
                <a:lnTo>
                  <a:pt x="99" y="137"/>
                </a:lnTo>
                <a:lnTo>
                  <a:pt x="98" y="140"/>
                </a:lnTo>
                <a:lnTo>
                  <a:pt x="98" y="140"/>
                </a:lnTo>
                <a:lnTo>
                  <a:pt x="99" y="144"/>
                </a:lnTo>
                <a:lnTo>
                  <a:pt x="101" y="146"/>
                </a:lnTo>
                <a:lnTo>
                  <a:pt x="103" y="148"/>
                </a:lnTo>
                <a:lnTo>
                  <a:pt x="106" y="148"/>
                </a:lnTo>
                <a:lnTo>
                  <a:pt x="106" y="148"/>
                </a:lnTo>
                <a:close/>
                <a:moveTo>
                  <a:pt x="218" y="279"/>
                </a:moveTo>
                <a:lnTo>
                  <a:pt x="260" y="279"/>
                </a:lnTo>
                <a:lnTo>
                  <a:pt x="260" y="279"/>
                </a:lnTo>
                <a:lnTo>
                  <a:pt x="263" y="278"/>
                </a:lnTo>
                <a:lnTo>
                  <a:pt x="266" y="276"/>
                </a:lnTo>
                <a:lnTo>
                  <a:pt x="267" y="274"/>
                </a:lnTo>
                <a:lnTo>
                  <a:pt x="268" y="271"/>
                </a:lnTo>
                <a:lnTo>
                  <a:pt x="268" y="271"/>
                </a:lnTo>
                <a:lnTo>
                  <a:pt x="267" y="267"/>
                </a:lnTo>
                <a:lnTo>
                  <a:pt x="266" y="265"/>
                </a:lnTo>
                <a:lnTo>
                  <a:pt x="263" y="263"/>
                </a:lnTo>
                <a:lnTo>
                  <a:pt x="260" y="263"/>
                </a:lnTo>
                <a:lnTo>
                  <a:pt x="218" y="263"/>
                </a:lnTo>
                <a:lnTo>
                  <a:pt x="218" y="263"/>
                </a:lnTo>
                <a:lnTo>
                  <a:pt x="214" y="263"/>
                </a:lnTo>
                <a:lnTo>
                  <a:pt x="212" y="265"/>
                </a:lnTo>
                <a:lnTo>
                  <a:pt x="210" y="267"/>
                </a:lnTo>
                <a:lnTo>
                  <a:pt x="210" y="271"/>
                </a:lnTo>
                <a:lnTo>
                  <a:pt x="210" y="271"/>
                </a:lnTo>
                <a:lnTo>
                  <a:pt x="210" y="274"/>
                </a:lnTo>
                <a:lnTo>
                  <a:pt x="212" y="276"/>
                </a:lnTo>
                <a:lnTo>
                  <a:pt x="214" y="278"/>
                </a:lnTo>
                <a:lnTo>
                  <a:pt x="218" y="279"/>
                </a:lnTo>
                <a:lnTo>
                  <a:pt x="218" y="279"/>
                </a:lnTo>
                <a:close/>
                <a:moveTo>
                  <a:pt x="263" y="288"/>
                </a:moveTo>
                <a:lnTo>
                  <a:pt x="216" y="288"/>
                </a:lnTo>
                <a:lnTo>
                  <a:pt x="216" y="288"/>
                </a:lnTo>
                <a:lnTo>
                  <a:pt x="213" y="288"/>
                </a:lnTo>
                <a:lnTo>
                  <a:pt x="211" y="289"/>
                </a:lnTo>
                <a:lnTo>
                  <a:pt x="210" y="291"/>
                </a:lnTo>
                <a:lnTo>
                  <a:pt x="210" y="293"/>
                </a:lnTo>
                <a:lnTo>
                  <a:pt x="210" y="293"/>
                </a:lnTo>
                <a:lnTo>
                  <a:pt x="211" y="296"/>
                </a:lnTo>
                <a:lnTo>
                  <a:pt x="211" y="296"/>
                </a:lnTo>
                <a:lnTo>
                  <a:pt x="211" y="296"/>
                </a:lnTo>
                <a:lnTo>
                  <a:pt x="211" y="296"/>
                </a:lnTo>
                <a:lnTo>
                  <a:pt x="211" y="296"/>
                </a:lnTo>
                <a:lnTo>
                  <a:pt x="216" y="301"/>
                </a:lnTo>
                <a:lnTo>
                  <a:pt x="216" y="301"/>
                </a:lnTo>
                <a:lnTo>
                  <a:pt x="217" y="302"/>
                </a:lnTo>
                <a:lnTo>
                  <a:pt x="221" y="303"/>
                </a:lnTo>
                <a:lnTo>
                  <a:pt x="228" y="310"/>
                </a:lnTo>
                <a:lnTo>
                  <a:pt x="228" y="310"/>
                </a:lnTo>
                <a:lnTo>
                  <a:pt x="230" y="312"/>
                </a:lnTo>
                <a:lnTo>
                  <a:pt x="234" y="312"/>
                </a:lnTo>
                <a:lnTo>
                  <a:pt x="239" y="313"/>
                </a:lnTo>
                <a:lnTo>
                  <a:pt x="239" y="313"/>
                </a:lnTo>
                <a:lnTo>
                  <a:pt x="244" y="312"/>
                </a:lnTo>
                <a:lnTo>
                  <a:pt x="248" y="311"/>
                </a:lnTo>
                <a:lnTo>
                  <a:pt x="249" y="310"/>
                </a:lnTo>
                <a:lnTo>
                  <a:pt x="258" y="303"/>
                </a:lnTo>
                <a:lnTo>
                  <a:pt x="258" y="303"/>
                </a:lnTo>
                <a:lnTo>
                  <a:pt x="260" y="303"/>
                </a:lnTo>
                <a:lnTo>
                  <a:pt x="262" y="301"/>
                </a:lnTo>
                <a:lnTo>
                  <a:pt x="267" y="296"/>
                </a:lnTo>
                <a:lnTo>
                  <a:pt x="267" y="296"/>
                </a:lnTo>
                <a:lnTo>
                  <a:pt x="267" y="296"/>
                </a:lnTo>
                <a:lnTo>
                  <a:pt x="268" y="293"/>
                </a:lnTo>
                <a:lnTo>
                  <a:pt x="268" y="293"/>
                </a:lnTo>
                <a:lnTo>
                  <a:pt x="268" y="291"/>
                </a:lnTo>
                <a:lnTo>
                  <a:pt x="266" y="289"/>
                </a:lnTo>
                <a:lnTo>
                  <a:pt x="265" y="288"/>
                </a:lnTo>
                <a:lnTo>
                  <a:pt x="263" y="288"/>
                </a:lnTo>
                <a:lnTo>
                  <a:pt x="263" y="288"/>
                </a:lnTo>
                <a:close/>
                <a:moveTo>
                  <a:pt x="186" y="194"/>
                </a:moveTo>
                <a:lnTo>
                  <a:pt x="186" y="194"/>
                </a:lnTo>
                <a:lnTo>
                  <a:pt x="196" y="209"/>
                </a:lnTo>
                <a:lnTo>
                  <a:pt x="204" y="222"/>
                </a:lnTo>
                <a:lnTo>
                  <a:pt x="206" y="228"/>
                </a:lnTo>
                <a:lnTo>
                  <a:pt x="208" y="234"/>
                </a:lnTo>
                <a:lnTo>
                  <a:pt x="209" y="239"/>
                </a:lnTo>
                <a:lnTo>
                  <a:pt x="209" y="243"/>
                </a:lnTo>
                <a:lnTo>
                  <a:pt x="209" y="243"/>
                </a:lnTo>
                <a:lnTo>
                  <a:pt x="209" y="247"/>
                </a:lnTo>
                <a:lnTo>
                  <a:pt x="210" y="249"/>
                </a:lnTo>
                <a:lnTo>
                  <a:pt x="210" y="249"/>
                </a:lnTo>
                <a:lnTo>
                  <a:pt x="213" y="252"/>
                </a:lnTo>
                <a:lnTo>
                  <a:pt x="217" y="253"/>
                </a:lnTo>
                <a:lnTo>
                  <a:pt x="264" y="253"/>
                </a:lnTo>
                <a:lnTo>
                  <a:pt x="264" y="253"/>
                </a:lnTo>
                <a:lnTo>
                  <a:pt x="264" y="253"/>
                </a:lnTo>
                <a:lnTo>
                  <a:pt x="264" y="253"/>
                </a:lnTo>
                <a:lnTo>
                  <a:pt x="267" y="252"/>
                </a:lnTo>
                <a:lnTo>
                  <a:pt x="270" y="249"/>
                </a:lnTo>
                <a:lnTo>
                  <a:pt x="270" y="249"/>
                </a:lnTo>
                <a:lnTo>
                  <a:pt x="272" y="247"/>
                </a:lnTo>
                <a:lnTo>
                  <a:pt x="272" y="244"/>
                </a:lnTo>
                <a:lnTo>
                  <a:pt x="272" y="244"/>
                </a:lnTo>
                <a:lnTo>
                  <a:pt x="272" y="239"/>
                </a:lnTo>
                <a:lnTo>
                  <a:pt x="273" y="234"/>
                </a:lnTo>
                <a:lnTo>
                  <a:pt x="274" y="227"/>
                </a:lnTo>
                <a:lnTo>
                  <a:pt x="276" y="221"/>
                </a:lnTo>
                <a:lnTo>
                  <a:pt x="283" y="208"/>
                </a:lnTo>
                <a:lnTo>
                  <a:pt x="293" y="194"/>
                </a:lnTo>
                <a:lnTo>
                  <a:pt x="293" y="194"/>
                </a:lnTo>
                <a:lnTo>
                  <a:pt x="300" y="186"/>
                </a:lnTo>
                <a:lnTo>
                  <a:pt x="300" y="186"/>
                </a:lnTo>
                <a:lnTo>
                  <a:pt x="307" y="174"/>
                </a:lnTo>
                <a:lnTo>
                  <a:pt x="312" y="164"/>
                </a:lnTo>
                <a:lnTo>
                  <a:pt x="314" y="151"/>
                </a:lnTo>
                <a:lnTo>
                  <a:pt x="315" y="138"/>
                </a:lnTo>
                <a:lnTo>
                  <a:pt x="315" y="138"/>
                </a:lnTo>
                <a:lnTo>
                  <a:pt x="315" y="131"/>
                </a:lnTo>
                <a:lnTo>
                  <a:pt x="314" y="123"/>
                </a:lnTo>
                <a:lnTo>
                  <a:pt x="312" y="115"/>
                </a:lnTo>
                <a:lnTo>
                  <a:pt x="310" y="109"/>
                </a:lnTo>
                <a:lnTo>
                  <a:pt x="307" y="101"/>
                </a:lnTo>
                <a:lnTo>
                  <a:pt x="302" y="95"/>
                </a:lnTo>
                <a:lnTo>
                  <a:pt x="298" y="88"/>
                </a:lnTo>
                <a:lnTo>
                  <a:pt x="293" y="82"/>
                </a:lnTo>
                <a:lnTo>
                  <a:pt x="293" y="82"/>
                </a:lnTo>
                <a:lnTo>
                  <a:pt x="288" y="77"/>
                </a:lnTo>
                <a:lnTo>
                  <a:pt x="281" y="73"/>
                </a:lnTo>
                <a:lnTo>
                  <a:pt x="275" y="68"/>
                </a:lnTo>
                <a:lnTo>
                  <a:pt x="268" y="65"/>
                </a:lnTo>
                <a:lnTo>
                  <a:pt x="261" y="62"/>
                </a:lnTo>
                <a:lnTo>
                  <a:pt x="255" y="61"/>
                </a:lnTo>
                <a:lnTo>
                  <a:pt x="247" y="60"/>
                </a:lnTo>
                <a:lnTo>
                  <a:pt x="239" y="59"/>
                </a:lnTo>
                <a:lnTo>
                  <a:pt x="239" y="59"/>
                </a:lnTo>
                <a:lnTo>
                  <a:pt x="231" y="60"/>
                </a:lnTo>
                <a:lnTo>
                  <a:pt x="224" y="61"/>
                </a:lnTo>
                <a:lnTo>
                  <a:pt x="217" y="63"/>
                </a:lnTo>
                <a:lnTo>
                  <a:pt x="209" y="65"/>
                </a:lnTo>
                <a:lnTo>
                  <a:pt x="203" y="68"/>
                </a:lnTo>
                <a:lnTo>
                  <a:pt x="196" y="73"/>
                </a:lnTo>
                <a:lnTo>
                  <a:pt x="191" y="77"/>
                </a:lnTo>
                <a:lnTo>
                  <a:pt x="186" y="82"/>
                </a:lnTo>
                <a:lnTo>
                  <a:pt x="181" y="87"/>
                </a:lnTo>
                <a:lnTo>
                  <a:pt x="176" y="94"/>
                </a:lnTo>
                <a:lnTo>
                  <a:pt x="172" y="100"/>
                </a:lnTo>
                <a:lnTo>
                  <a:pt x="169" y="108"/>
                </a:lnTo>
                <a:lnTo>
                  <a:pt x="167" y="115"/>
                </a:lnTo>
                <a:lnTo>
                  <a:pt x="165" y="122"/>
                </a:lnTo>
                <a:lnTo>
                  <a:pt x="164" y="130"/>
                </a:lnTo>
                <a:lnTo>
                  <a:pt x="163" y="138"/>
                </a:lnTo>
                <a:lnTo>
                  <a:pt x="163" y="138"/>
                </a:lnTo>
                <a:lnTo>
                  <a:pt x="164" y="151"/>
                </a:lnTo>
                <a:lnTo>
                  <a:pt x="167" y="163"/>
                </a:lnTo>
                <a:lnTo>
                  <a:pt x="171" y="174"/>
                </a:lnTo>
                <a:lnTo>
                  <a:pt x="178" y="186"/>
                </a:lnTo>
                <a:lnTo>
                  <a:pt x="178" y="186"/>
                </a:lnTo>
                <a:lnTo>
                  <a:pt x="186" y="194"/>
                </a:lnTo>
                <a:lnTo>
                  <a:pt x="186" y="194"/>
                </a:lnTo>
                <a:close/>
                <a:moveTo>
                  <a:pt x="239" y="75"/>
                </a:moveTo>
                <a:lnTo>
                  <a:pt x="239" y="75"/>
                </a:lnTo>
                <a:lnTo>
                  <a:pt x="252" y="76"/>
                </a:lnTo>
                <a:lnTo>
                  <a:pt x="262" y="80"/>
                </a:lnTo>
                <a:lnTo>
                  <a:pt x="273" y="85"/>
                </a:lnTo>
                <a:lnTo>
                  <a:pt x="282" y="94"/>
                </a:lnTo>
                <a:lnTo>
                  <a:pt x="282" y="94"/>
                </a:lnTo>
                <a:lnTo>
                  <a:pt x="290" y="103"/>
                </a:lnTo>
                <a:lnTo>
                  <a:pt x="295" y="114"/>
                </a:lnTo>
                <a:lnTo>
                  <a:pt x="298" y="126"/>
                </a:lnTo>
                <a:lnTo>
                  <a:pt x="299" y="138"/>
                </a:lnTo>
                <a:lnTo>
                  <a:pt x="299" y="138"/>
                </a:lnTo>
                <a:lnTo>
                  <a:pt x="299" y="149"/>
                </a:lnTo>
                <a:lnTo>
                  <a:pt x="296" y="158"/>
                </a:lnTo>
                <a:lnTo>
                  <a:pt x="293" y="168"/>
                </a:lnTo>
                <a:lnTo>
                  <a:pt x="288" y="176"/>
                </a:lnTo>
                <a:lnTo>
                  <a:pt x="288" y="176"/>
                </a:lnTo>
                <a:lnTo>
                  <a:pt x="281" y="184"/>
                </a:lnTo>
                <a:lnTo>
                  <a:pt x="281" y="184"/>
                </a:lnTo>
                <a:lnTo>
                  <a:pt x="281" y="184"/>
                </a:lnTo>
                <a:lnTo>
                  <a:pt x="281" y="184"/>
                </a:lnTo>
                <a:lnTo>
                  <a:pt x="271" y="199"/>
                </a:lnTo>
                <a:lnTo>
                  <a:pt x="263" y="211"/>
                </a:lnTo>
                <a:lnTo>
                  <a:pt x="258" y="224"/>
                </a:lnTo>
                <a:lnTo>
                  <a:pt x="256" y="237"/>
                </a:lnTo>
                <a:lnTo>
                  <a:pt x="225" y="237"/>
                </a:lnTo>
                <a:lnTo>
                  <a:pt x="225" y="237"/>
                </a:lnTo>
                <a:lnTo>
                  <a:pt x="222" y="225"/>
                </a:lnTo>
                <a:lnTo>
                  <a:pt x="217" y="212"/>
                </a:lnTo>
                <a:lnTo>
                  <a:pt x="209" y="199"/>
                </a:lnTo>
                <a:lnTo>
                  <a:pt x="198" y="185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1" y="176"/>
                </a:lnTo>
                <a:lnTo>
                  <a:pt x="191" y="176"/>
                </a:lnTo>
                <a:lnTo>
                  <a:pt x="186" y="168"/>
                </a:lnTo>
                <a:lnTo>
                  <a:pt x="182" y="158"/>
                </a:lnTo>
                <a:lnTo>
                  <a:pt x="180" y="148"/>
                </a:lnTo>
                <a:lnTo>
                  <a:pt x="178" y="138"/>
                </a:lnTo>
                <a:lnTo>
                  <a:pt x="178" y="138"/>
                </a:lnTo>
                <a:lnTo>
                  <a:pt x="181" y="126"/>
                </a:lnTo>
                <a:lnTo>
                  <a:pt x="184" y="114"/>
                </a:lnTo>
                <a:lnTo>
                  <a:pt x="189" y="103"/>
                </a:lnTo>
                <a:lnTo>
                  <a:pt x="196" y="94"/>
                </a:lnTo>
                <a:lnTo>
                  <a:pt x="206" y="85"/>
                </a:lnTo>
                <a:lnTo>
                  <a:pt x="216" y="80"/>
                </a:lnTo>
                <a:lnTo>
                  <a:pt x="227" y="76"/>
                </a:lnTo>
                <a:lnTo>
                  <a:pt x="234" y="76"/>
                </a:lnTo>
                <a:lnTo>
                  <a:pt x="239" y="75"/>
                </a:lnTo>
                <a:lnTo>
                  <a:pt x="239" y="75"/>
                </a:lnTo>
                <a:close/>
                <a:moveTo>
                  <a:pt x="221" y="348"/>
                </a:moveTo>
                <a:lnTo>
                  <a:pt x="221" y="348"/>
                </a:lnTo>
                <a:lnTo>
                  <a:pt x="213" y="368"/>
                </a:lnTo>
                <a:lnTo>
                  <a:pt x="226" y="386"/>
                </a:lnTo>
                <a:lnTo>
                  <a:pt x="254" y="386"/>
                </a:lnTo>
                <a:lnTo>
                  <a:pt x="266" y="368"/>
                </a:lnTo>
                <a:lnTo>
                  <a:pt x="266" y="368"/>
                </a:lnTo>
                <a:lnTo>
                  <a:pt x="258" y="348"/>
                </a:lnTo>
                <a:lnTo>
                  <a:pt x="258" y="348"/>
                </a:lnTo>
                <a:lnTo>
                  <a:pt x="221" y="348"/>
                </a:lnTo>
                <a:lnTo>
                  <a:pt x="221" y="3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921">
            <a:extLst>
              <a:ext uri="{FF2B5EF4-FFF2-40B4-BE49-F238E27FC236}">
                <a16:creationId xmlns:a16="http://schemas.microsoft.com/office/drawing/2014/main" id="{626B304F-315B-41FE-8459-F6A8C69790D2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0410060" y="1752405"/>
            <a:ext cx="581025" cy="663575"/>
          </a:xfrm>
          <a:custGeom>
            <a:avLst/>
            <a:gdLst>
              <a:gd name="T0" fmla="*/ 5 w 65"/>
              <a:gd name="T1" fmla="*/ 29 h 74"/>
              <a:gd name="T2" fmla="*/ 0 w 65"/>
              <a:gd name="T3" fmla="*/ 44 h 74"/>
              <a:gd name="T4" fmla="*/ 4 w 65"/>
              <a:gd name="T5" fmla="*/ 51 h 74"/>
              <a:gd name="T6" fmla="*/ 7 w 65"/>
              <a:gd name="T7" fmla="*/ 54 h 74"/>
              <a:gd name="T8" fmla="*/ 6 w 65"/>
              <a:gd name="T9" fmla="*/ 58 h 74"/>
              <a:gd name="T10" fmla="*/ 9 w 65"/>
              <a:gd name="T11" fmla="*/ 65 h 74"/>
              <a:gd name="T12" fmla="*/ 23 w 65"/>
              <a:gd name="T13" fmla="*/ 67 h 74"/>
              <a:gd name="T14" fmla="*/ 50 w 65"/>
              <a:gd name="T15" fmla="*/ 66 h 74"/>
              <a:gd name="T16" fmla="*/ 50 w 65"/>
              <a:gd name="T17" fmla="*/ 56 h 74"/>
              <a:gd name="T18" fmla="*/ 31 w 65"/>
              <a:gd name="T19" fmla="*/ 0 h 74"/>
              <a:gd name="T20" fmla="*/ 20 w 65"/>
              <a:gd name="T21" fmla="*/ 34 h 74"/>
              <a:gd name="T22" fmla="*/ 21 w 65"/>
              <a:gd name="T23" fmla="*/ 31 h 74"/>
              <a:gd name="T24" fmla="*/ 27 w 65"/>
              <a:gd name="T25" fmla="*/ 34 h 74"/>
              <a:gd name="T26" fmla="*/ 22 w 65"/>
              <a:gd name="T27" fmla="*/ 34 h 74"/>
              <a:gd name="T28" fmla="*/ 22 w 65"/>
              <a:gd name="T29" fmla="*/ 29 h 74"/>
              <a:gd name="T30" fmla="*/ 27 w 65"/>
              <a:gd name="T31" fmla="*/ 26 h 74"/>
              <a:gd name="T32" fmla="*/ 33 w 65"/>
              <a:gd name="T33" fmla="*/ 34 h 74"/>
              <a:gd name="T34" fmla="*/ 29 w 65"/>
              <a:gd name="T35" fmla="*/ 34 h 74"/>
              <a:gd name="T36" fmla="*/ 28 w 65"/>
              <a:gd name="T37" fmla="*/ 25 h 74"/>
              <a:gd name="T38" fmla="*/ 32 w 65"/>
              <a:gd name="T39" fmla="*/ 22 h 74"/>
              <a:gd name="T40" fmla="*/ 33 w 65"/>
              <a:gd name="T41" fmla="*/ 34 h 74"/>
              <a:gd name="T42" fmla="*/ 39 w 65"/>
              <a:gd name="T43" fmla="*/ 34 h 74"/>
              <a:gd name="T44" fmla="*/ 35 w 65"/>
              <a:gd name="T45" fmla="*/ 34 h 74"/>
              <a:gd name="T46" fmla="*/ 35 w 65"/>
              <a:gd name="T47" fmla="*/ 25 h 74"/>
              <a:gd name="T48" fmla="*/ 37 w 65"/>
              <a:gd name="T49" fmla="*/ 26 h 74"/>
              <a:gd name="T50" fmla="*/ 40 w 65"/>
              <a:gd name="T51" fmla="*/ 24 h 74"/>
              <a:gd name="T52" fmla="*/ 46 w 65"/>
              <a:gd name="T53" fmla="*/ 34 h 74"/>
              <a:gd name="T54" fmla="*/ 42 w 65"/>
              <a:gd name="T55" fmla="*/ 34 h 74"/>
              <a:gd name="T56" fmla="*/ 41 w 65"/>
              <a:gd name="T57" fmla="*/ 22 h 74"/>
              <a:gd name="T58" fmla="*/ 46 w 65"/>
              <a:gd name="T59" fmla="*/ 19 h 74"/>
              <a:gd name="T60" fmla="*/ 49 w 65"/>
              <a:gd name="T61" fmla="*/ 19 h 74"/>
              <a:gd name="T62" fmla="*/ 48 w 65"/>
              <a:gd name="T63" fmla="*/ 15 h 74"/>
              <a:gd name="T64" fmla="*/ 44 w 65"/>
              <a:gd name="T65" fmla="*/ 18 h 74"/>
              <a:gd name="T66" fmla="*/ 40 w 65"/>
              <a:gd name="T67" fmla="*/ 21 h 74"/>
              <a:gd name="T68" fmla="*/ 38 w 65"/>
              <a:gd name="T69" fmla="*/ 23 h 74"/>
              <a:gd name="T70" fmla="*/ 36 w 65"/>
              <a:gd name="T71" fmla="*/ 23 h 74"/>
              <a:gd name="T72" fmla="*/ 33 w 65"/>
              <a:gd name="T73" fmla="*/ 21 h 74"/>
              <a:gd name="T74" fmla="*/ 30 w 65"/>
              <a:gd name="T75" fmla="*/ 21 h 74"/>
              <a:gd name="T76" fmla="*/ 27 w 65"/>
              <a:gd name="T77" fmla="*/ 23 h 74"/>
              <a:gd name="T78" fmla="*/ 22 w 65"/>
              <a:gd name="T79" fmla="*/ 27 h 74"/>
              <a:gd name="T80" fmla="*/ 20 w 65"/>
              <a:gd name="T81" fmla="*/ 28 h 74"/>
              <a:gd name="T82" fmla="*/ 14 w 65"/>
              <a:gd name="T83" fmla="*/ 33 h 74"/>
              <a:gd name="T84" fmla="*/ 13 w 65"/>
              <a:gd name="T85" fmla="*/ 30 h 74"/>
              <a:gd name="T86" fmla="*/ 20 w 65"/>
              <a:gd name="T87" fmla="*/ 25 h 74"/>
              <a:gd name="T88" fmla="*/ 22 w 65"/>
              <a:gd name="T89" fmla="*/ 24 h 74"/>
              <a:gd name="T90" fmla="*/ 27 w 65"/>
              <a:gd name="T91" fmla="*/ 20 h 74"/>
              <a:gd name="T92" fmla="*/ 30 w 65"/>
              <a:gd name="T93" fmla="*/ 18 h 74"/>
              <a:gd name="T94" fmla="*/ 33 w 65"/>
              <a:gd name="T95" fmla="*/ 17 h 74"/>
              <a:gd name="T96" fmla="*/ 35 w 65"/>
              <a:gd name="T97" fmla="*/ 19 h 74"/>
              <a:gd name="T98" fmla="*/ 37 w 65"/>
              <a:gd name="T99" fmla="*/ 20 h 74"/>
              <a:gd name="T100" fmla="*/ 40 w 65"/>
              <a:gd name="T101" fmla="*/ 18 h 74"/>
              <a:gd name="T102" fmla="*/ 44 w 65"/>
              <a:gd name="T103" fmla="*/ 14 h 74"/>
              <a:gd name="T104" fmla="*/ 45 w 65"/>
              <a:gd name="T105" fmla="*/ 13 h 74"/>
              <a:gd name="T106" fmla="*/ 43 w 65"/>
              <a:gd name="T107" fmla="*/ 13 h 74"/>
              <a:gd name="T108" fmla="*/ 43 w 65"/>
              <a:gd name="T109" fmla="*/ 11 h 74"/>
              <a:gd name="T110" fmla="*/ 43 w 65"/>
              <a:gd name="T111" fmla="*/ 10 h 74"/>
              <a:gd name="T112" fmla="*/ 49 w 65"/>
              <a:gd name="T113" fmla="*/ 10 h 74"/>
              <a:gd name="T114" fmla="*/ 51 w 65"/>
              <a:gd name="T115" fmla="*/ 12 h 74"/>
              <a:gd name="T116" fmla="*/ 49 w 65"/>
              <a:gd name="T117" fmla="*/ 1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" h="74">
                <a:moveTo>
                  <a:pt x="31" y="0"/>
                </a:moveTo>
                <a:cubicBezTo>
                  <a:pt x="15" y="0"/>
                  <a:pt x="5" y="12"/>
                  <a:pt x="5" y="29"/>
                </a:cubicBezTo>
                <a:cubicBezTo>
                  <a:pt x="5" y="29"/>
                  <a:pt x="5" y="30"/>
                  <a:pt x="5" y="31"/>
                </a:cubicBezTo>
                <a:cubicBezTo>
                  <a:pt x="5" y="33"/>
                  <a:pt x="1" y="43"/>
                  <a:pt x="0" y="44"/>
                </a:cubicBezTo>
                <a:cubicBezTo>
                  <a:pt x="0" y="46"/>
                  <a:pt x="0" y="48"/>
                  <a:pt x="2" y="48"/>
                </a:cubicBezTo>
                <a:cubicBezTo>
                  <a:pt x="5" y="48"/>
                  <a:pt x="5" y="50"/>
                  <a:pt x="4" y="51"/>
                </a:cubicBezTo>
                <a:cubicBezTo>
                  <a:pt x="3" y="51"/>
                  <a:pt x="4" y="53"/>
                  <a:pt x="4" y="53"/>
                </a:cubicBezTo>
                <a:cubicBezTo>
                  <a:pt x="5" y="53"/>
                  <a:pt x="7" y="54"/>
                  <a:pt x="7" y="54"/>
                </a:cubicBezTo>
                <a:cubicBezTo>
                  <a:pt x="7" y="55"/>
                  <a:pt x="6" y="55"/>
                  <a:pt x="6" y="56"/>
                </a:cubicBezTo>
                <a:cubicBezTo>
                  <a:pt x="6" y="56"/>
                  <a:pt x="6" y="58"/>
                  <a:pt x="6" y="58"/>
                </a:cubicBezTo>
                <a:cubicBezTo>
                  <a:pt x="6" y="58"/>
                  <a:pt x="7" y="59"/>
                  <a:pt x="9" y="59"/>
                </a:cubicBezTo>
                <a:cubicBezTo>
                  <a:pt x="10" y="61"/>
                  <a:pt x="9" y="64"/>
                  <a:pt x="9" y="65"/>
                </a:cubicBezTo>
                <a:cubicBezTo>
                  <a:pt x="9" y="66"/>
                  <a:pt x="10" y="69"/>
                  <a:pt x="13" y="69"/>
                </a:cubicBezTo>
                <a:cubicBezTo>
                  <a:pt x="17" y="69"/>
                  <a:pt x="23" y="67"/>
                  <a:pt x="23" y="67"/>
                </a:cubicBezTo>
                <a:cubicBezTo>
                  <a:pt x="24" y="74"/>
                  <a:pt x="24" y="74"/>
                  <a:pt x="24" y="74"/>
                </a:cubicBezTo>
                <a:cubicBezTo>
                  <a:pt x="25" y="74"/>
                  <a:pt x="45" y="68"/>
                  <a:pt x="50" y="66"/>
                </a:cubicBezTo>
                <a:cubicBezTo>
                  <a:pt x="50" y="66"/>
                  <a:pt x="51" y="66"/>
                  <a:pt x="51" y="66"/>
                </a:cubicBezTo>
                <a:cubicBezTo>
                  <a:pt x="50" y="56"/>
                  <a:pt x="50" y="56"/>
                  <a:pt x="50" y="56"/>
                </a:cubicBezTo>
                <a:cubicBezTo>
                  <a:pt x="53" y="50"/>
                  <a:pt x="61" y="42"/>
                  <a:pt x="62" y="33"/>
                </a:cubicBezTo>
                <a:cubicBezTo>
                  <a:pt x="65" y="11"/>
                  <a:pt x="50" y="0"/>
                  <a:pt x="31" y="0"/>
                </a:cubicBezTo>
                <a:close/>
                <a:moveTo>
                  <a:pt x="21" y="34"/>
                </a:moveTo>
                <a:cubicBezTo>
                  <a:pt x="21" y="34"/>
                  <a:pt x="20" y="34"/>
                  <a:pt x="20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21" y="31"/>
                  <a:pt x="21" y="31"/>
                  <a:pt x="21" y="31"/>
                </a:cubicBezTo>
                <a:lnTo>
                  <a:pt x="21" y="34"/>
                </a:lnTo>
                <a:close/>
                <a:moveTo>
                  <a:pt x="27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7" y="26"/>
                  <a:pt x="27" y="26"/>
                  <a:pt x="27" y="26"/>
                </a:cubicBezTo>
                <a:lnTo>
                  <a:pt x="27" y="34"/>
                </a:lnTo>
                <a:close/>
                <a:moveTo>
                  <a:pt x="33" y="34"/>
                </a:moveTo>
                <a:cubicBezTo>
                  <a:pt x="33" y="34"/>
                  <a:pt x="33" y="34"/>
                  <a:pt x="33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8" y="34"/>
                  <a:pt x="28" y="34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3"/>
                  <a:pt x="33" y="23"/>
                  <a:pt x="33" y="23"/>
                </a:cubicBezTo>
                <a:lnTo>
                  <a:pt x="33" y="34"/>
                </a:lnTo>
                <a:close/>
                <a:moveTo>
                  <a:pt x="40" y="34"/>
                </a:moveTo>
                <a:cubicBezTo>
                  <a:pt x="40" y="34"/>
                  <a:pt x="40" y="34"/>
                  <a:pt x="39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6"/>
                  <a:pt x="37" y="26"/>
                  <a:pt x="37" y="26"/>
                </a:cubicBezTo>
                <a:cubicBezTo>
                  <a:pt x="38" y="25"/>
                  <a:pt x="38" y="25"/>
                  <a:pt x="38" y="25"/>
                </a:cubicBezTo>
                <a:cubicBezTo>
                  <a:pt x="40" y="24"/>
                  <a:pt x="40" y="24"/>
                  <a:pt x="40" y="24"/>
                </a:cubicBezTo>
                <a:lnTo>
                  <a:pt x="40" y="34"/>
                </a:lnTo>
                <a:close/>
                <a:moveTo>
                  <a:pt x="46" y="34"/>
                </a:moveTo>
                <a:cubicBezTo>
                  <a:pt x="46" y="34"/>
                  <a:pt x="46" y="34"/>
                  <a:pt x="46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1" y="34"/>
                  <a:pt x="41" y="34"/>
                </a:cubicBezTo>
                <a:cubicBezTo>
                  <a:pt x="41" y="22"/>
                  <a:pt x="41" y="22"/>
                  <a:pt x="41" y="22"/>
                </a:cubicBezTo>
                <a:cubicBezTo>
                  <a:pt x="43" y="21"/>
                  <a:pt x="43" y="21"/>
                  <a:pt x="43" y="21"/>
                </a:cubicBezTo>
                <a:cubicBezTo>
                  <a:pt x="46" y="19"/>
                  <a:pt x="46" y="19"/>
                  <a:pt x="46" y="19"/>
                </a:cubicBezTo>
                <a:lnTo>
                  <a:pt x="46" y="34"/>
                </a:lnTo>
                <a:close/>
                <a:moveTo>
                  <a:pt x="49" y="19"/>
                </a:moveTo>
                <a:cubicBezTo>
                  <a:pt x="49" y="19"/>
                  <a:pt x="48" y="18"/>
                  <a:pt x="48" y="18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4" y="18"/>
                  <a:pt x="44" y="18"/>
                  <a:pt x="44" y="18"/>
                </a:cubicBezTo>
                <a:cubicBezTo>
                  <a:pt x="42" y="20"/>
                  <a:pt x="42" y="20"/>
                  <a:pt x="42" y="20"/>
                </a:cubicBezTo>
                <a:cubicBezTo>
                  <a:pt x="40" y="21"/>
                  <a:pt x="40" y="21"/>
                  <a:pt x="40" y="21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7" y="24"/>
                  <a:pt x="36" y="24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2"/>
                  <a:pt x="35" y="22"/>
                  <a:pt x="35" y="22"/>
                </a:cubicBezTo>
                <a:cubicBezTo>
                  <a:pt x="33" y="21"/>
                  <a:pt x="33" y="21"/>
                  <a:pt x="33" y="21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3" y="33"/>
                  <a:pt x="13" y="32"/>
                </a:cubicBezTo>
                <a:cubicBezTo>
                  <a:pt x="12" y="32"/>
                  <a:pt x="12" y="31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6"/>
                  <a:pt x="33" y="16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19"/>
                  <a:pt x="35" y="19"/>
                  <a:pt x="35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19"/>
                  <a:pt x="38" y="19"/>
                  <a:pt x="38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44" y="14"/>
                  <a:pt x="44" y="14"/>
                  <a:pt x="44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2"/>
                  <a:pt x="42" y="12"/>
                </a:cubicBezTo>
                <a:cubicBezTo>
                  <a:pt x="42" y="11"/>
                  <a:pt x="42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0"/>
                  <a:pt x="43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1"/>
                  <a:pt x="50" y="11"/>
                </a:cubicBezTo>
                <a:cubicBezTo>
                  <a:pt x="51" y="11"/>
                  <a:pt x="51" y="11"/>
                  <a:pt x="51" y="12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8"/>
                  <a:pt x="50" y="19"/>
                  <a:pt x="49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29B0CE1-58A5-40D9-A688-F6E13B9C2B7E}"/>
              </a:ext>
            </a:extLst>
          </p:cNvPr>
          <p:cNvSpPr/>
          <p:nvPr/>
        </p:nvSpPr>
        <p:spPr>
          <a:xfrm flipH="1">
            <a:off x="9820750" y="3988847"/>
            <a:ext cx="1755648" cy="1168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هو التأثير المحتمل على العناصر التنظيمية للجهة الحكومية؟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التغييرات المحتملة على العناصر التنظيمية (الهيكل، العمليات، المؤشرات، التكنولوجيا، الحوكمة، أو القوى العاملة)؟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3E313C-156B-419D-BC51-786DA9A3057B}"/>
              </a:ext>
            </a:extLst>
          </p:cNvPr>
          <p:cNvSpPr/>
          <p:nvPr/>
        </p:nvSpPr>
        <p:spPr>
          <a:xfrm flipH="1">
            <a:off x="6137093" y="3988847"/>
            <a:ext cx="1755648" cy="1168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الأولويات الاستراتيجية للجهة الحكومية للسنوات الخمس إلى العشر القادمة؟</a:t>
            </a: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الوظائف الأساسية بناءً على تفويضات الجهة الحكومية؟</a:t>
            </a: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مجالات المواهب المطلوبة للوصول إلى المستوى التالي من الخطة الاستراتيجية للجهة الحكومية؟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4DE1CE5-D8F4-4697-8299-062EB4111559}"/>
              </a:ext>
            </a:extLst>
          </p:cNvPr>
          <p:cNvSpPr/>
          <p:nvPr/>
        </p:nvSpPr>
        <p:spPr>
          <a:xfrm flipH="1">
            <a:off x="4295264" y="3988847"/>
            <a:ext cx="1755648" cy="1663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من أجل تلبية المتطلبات الاستراتيجية للجهة. هل ستخضع الجهة لإعادة التنظيم؟</a:t>
            </a: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التغييرات المتوقعة في سلسلة القيمة الحالية والعمليات الوظيفية للجهة  مع تنفيذ الخطة الاستراتيجية؟</a:t>
            </a: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العمليات الأساسية التي تأثرت نتيجة لتغيير حجم الخدمات مثل توسيع تغطية العلاقات العامة لمؤشرات الأداء الرئيسية؟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3E12120-4C4F-4711-B436-BC3B3BE7F9A5}"/>
              </a:ext>
            </a:extLst>
          </p:cNvPr>
          <p:cNvSpPr/>
          <p:nvPr/>
        </p:nvSpPr>
        <p:spPr>
          <a:xfrm flipH="1">
            <a:off x="611606" y="3988847"/>
            <a:ext cx="1755648" cy="1168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algn="r" rtl="1" fontAlgn="ctr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AE" sz="120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ما هي تحديات القوى العاملة الحالية؟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555C75D-4EDA-4DD1-B97F-0E9662C528E3}"/>
              </a:ext>
            </a:extLst>
          </p:cNvPr>
          <p:cNvSpPr>
            <a:spLocks/>
          </p:cNvSpPr>
          <p:nvPr/>
        </p:nvSpPr>
        <p:spPr>
          <a:xfrm flipH="1">
            <a:off x="2457431" y="2455550"/>
            <a:ext cx="1751652" cy="6278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>
              <a:lnSpc>
                <a:spcPct val="75000"/>
              </a:lnSpc>
            </a:pPr>
            <a:r>
              <a:rPr lang="ar-AE" b="1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الخدمات والتغييرات الوظيفية</a:t>
            </a:r>
            <a:endParaRPr lang="en-US" b="1">
              <a:solidFill>
                <a:schemeClr val="bg1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384D215-43B6-4DD8-96D7-26686C57BE42}"/>
              </a:ext>
            </a:extLst>
          </p:cNvPr>
          <p:cNvSpPr/>
          <p:nvPr/>
        </p:nvSpPr>
        <p:spPr>
          <a:xfrm flipH="1">
            <a:off x="2453435" y="3147957"/>
            <a:ext cx="1755648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75000"/>
              </a:lnSpc>
            </a:pPr>
            <a:r>
              <a:rPr lang="ar-A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تحديد المنتجات والخدمات التي ستؤثر على متطلبات القوى العاملة </a:t>
            </a:r>
            <a:r>
              <a:rPr lang="ar-S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للجهة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A6C725-4E5C-42D6-9AB0-C51470EEFCF8}"/>
              </a:ext>
            </a:extLst>
          </p:cNvPr>
          <p:cNvSpPr/>
          <p:nvPr/>
        </p:nvSpPr>
        <p:spPr>
          <a:xfrm flipH="1">
            <a:off x="2453435" y="3988847"/>
            <a:ext cx="1755648" cy="1663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algn="r" rtl="1" fontAlgn="ctr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A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هل ستقوم</a:t>
            </a: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 الجهة</a:t>
            </a:r>
            <a:r>
              <a:rPr lang="ar-A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 بإنشاء أو توسيع الخدمات؟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  <a:p>
            <a:pPr marL="285750" indent="-285750" algn="r" rtl="1" fontAlgn="ctr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A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مع تنفيذ المبادرات الاستراتيجية ، هل هناك أي تغيير في الوظائف الوظيفية </a:t>
            </a: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للجهة؟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1E1F610-0307-4885-855A-D4CD92929BFA}"/>
              </a:ext>
            </a:extLst>
          </p:cNvPr>
          <p:cNvSpPr/>
          <p:nvPr/>
        </p:nvSpPr>
        <p:spPr>
          <a:xfrm flipH="1">
            <a:off x="7978922" y="3147957"/>
            <a:ext cx="1755648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r">
              <a:lnSpc>
                <a:spcPct val="75000"/>
              </a:lnSpc>
            </a:pPr>
            <a:r>
              <a:rPr lang="ar-A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فهم التغيرات في البيئة الخارجية التي ستؤثر على متطلبات القوى العاملة </a:t>
            </a:r>
            <a:r>
              <a:rPr lang="ar-SA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 panose="02000906030000020004" pitchFamily="2" charset="-78"/>
              </a:rPr>
              <a:t>للجهة الحكومية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3F4160F-99E9-44E9-87D7-44E416C3C5E0}"/>
              </a:ext>
            </a:extLst>
          </p:cNvPr>
          <p:cNvSpPr>
            <a:spLocks/>
          </p:cNvSpPr>
          <p:nvPr/>
        </p:nvSpPr>
        <p:spPr>
          <a:xfrm flipH="1">
            <a:off x="7982918" y="2455552"/>
            <a:ext cx="1751652" cy="62784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>
              <a:lnSpc>
                <a:spcPct val="75000"/>
              </a:lnSpc>
            </a:pPr>
            <a:r>
              <a:rPr lang="ar-AE" b="1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الاقتصاد الكلي</a:t>
            </a:r>
            <a:endParaRPr lang="en-US" b="1">
              <a:solidFill>
                <a:schemeClr val="bg1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F96F1E0-C278-471F-A03D-CDD8BAD14AB7}"/>
              </a:ext>
            </a:extLst>
          </p:cNvPr>
          <p:cNvSpPr/>
          <p:nvPr/>
        </p:nvSpPr>
        <p:spPr>
          <a:xfrm flipH="1">
            <a:off x="7978922" y="3988847"/>
            <a:ext cx="1755648" cy="1168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/>
              </a:rPr>
              <a:t>ما هي الابتكارات الجديدة التي ستوفر الفرص للجهة الحكومية؟</a:t>
            </a:r>
          </a:p>
          <a:p>
            <a:pPr marL="285750" indent="-285750" algn="r" rtl="1">
              <a:lnSpc>
                <a:spcPct val="75000"/>
              </a:lnSpc>
              <a:buSzPct val="120000"/>
              <a:buFont typeface="HRSD" panose="02000906030000020004" pitchFamily="2" charset="-78"/>
              <a:buChar char="س"/>
            </a:pPr>
            <a:r>
              <a:rPr lang="ar-S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RSD" panose="02000906030000020004" pitchFamily="2" charset="-78"/>
                <a:cs typeface="HRSD"/>
              </a:rPr>
              <a:t>ما هو القطاع / الصناعة / المجال الذي يؤثر فيه للوزارة؟ (على سبيل المثال، السياحة أو القطاعات الصناعية أو النفط والغاز أو صناعات الخدمات البلدية أو السكان أو الطلاب أو السياح)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CCBE5DB-D409-4509-984E-ED1E8C5C8564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021209" y="1765155"/>
            <a:ext cx="624105" cy="630936"/>
            <a:chOff x="4832602" y="1680905"/>
            <a:chExt cx="606118" cy="612754"/>
          </a:xfrm>
          <a:solidFill>
            <a:srgbClr val="FCB613"/>
          </a:solidFill>
        </p:grpSpPr>
        <p:sp>
          <p:nvSpPr>
            <p:cNvPr id="67" name="AutoShape 6">
              <a:extLst>
                <a:ext uri="{FF2B5EF4-FFF2-40B4-BE49-F238E27FC236}">
                  <a16:creationId xmlns:a16="http://schemas.microsoft.com/office/drawing/2014/main" id="{25FAEB62-B383-4077-8B61-D40CB2758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582" y="1798884"/>
              <a:ext cx="350250" cy="3502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589" y="15363"/>
                  </a:moveTo>
                  <a:cubicBezTo>
                    <a:pt x="21236" y="13976"/>
                    <a:pt x="21600" y="12431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2435" y="21600"/>
                    <a:pt x="13982" y="21235"/>
                    <a:pt x="15371" y="20586"/>
                  </a:cubicBezTo>
                  <a:lnTo>
                    <a:pt x="14334" y="17858"/>
                  </a:lnTo>
                  <a:cubicBezTo>
                    <a:pt x="13270" y="18393"/>
                    <a:pt x="12070" y="18697"/>
                    <a:pt x="10800" y="18697"/>
                  </a:cubicBezTo>
                  <a:cubicBezTo>
                    <a:pt x="6447" y="18697"/>
                    <a:pt x="2905" y="15154"/>
                    <a:pt x="2905" y="10800"/>
                  </a:cubicBezTo>
                  <a:cubicBezTo>
                    <a:pt x="2905" y="6446"/>
                    <a:pt x="6447" y="2904"/>
                    <a:pt x="10800" y="2904"/>
                  </a:cubicBezTo>
                  <a:cubicBezTo>
                    <a:pt x="15154" y="2904"/>
                    <a:pt x="18695" y="6446"/>
                    <a:pt x="18695" y="10800"/>
                  </a:cubicBezTo>
                  <a:cubicBezTo>
                    <a:pt x="18695" y="12064"/>
                    <a:pt x="18395" y="13258"/>
                    <a:pt x="17865" y="14318"/>
                  </a:cubicBezTo>
                  <a:cubicBezTo>
                    <a:pt x="17865" y="14318"/>
                    <a:pt x="20589" y="15363"/>
                    <a:pt x="20589" y="15363"/>
                  </a:cubicBezTo>
                  <a:close/>
                  <a:moveTo>
                    <a:pt x="20589" y="1536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8" name="AutoShape 7">
              <a:extLst>
                <a:ext uri="{FF2B5EF4-FFF2-40B4-BE49-F238E27FC236}">
                  <a16:creationId xmlns:a16="http://schemas.microsoft.com/office/drawing/2014/main" id="{D1649223-B8BF-4593-8AC5-CD8AB109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561" y="1916863"/>
              <a:ext cx="117979" cy="11724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cubicBezTo>
                    <a:pt x="0" y="16767"/>
                    <a:pt x="4836" y="21600"/>
                    <a:pt x="10800" y="21600"/>
                  </a:cubicBezTo>
                  <a:cubicBezTo>
                    <a:pt x="16764" y="21600"/>
                    <a:pt x="21600" y="16767"/>
                    <a:pt x="21600" y="10801"/>
                  </a:cubicBezTo>
                  <a:cubicBezTo>
                    <a:pt x="21600" y="4839"/>
                    <a:pt x="16764" y="0"/>
                    <a:pt x="10800" y="0"/>
                  </a:cubicBezTo>
                  <a:cubicBezTo>
                    <a:pt x="4836" y="0"/>
                    <a:pt x="0" y="4839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9" name="AutoShape 8">
              <a:extLst>
                <a:ext uri="{FF2B5EF4-FFF2-40B4-BE49-F238E27FC236}">
                  <a16:creationId xmlns:a16="http://schemas.microsoft.com/office/drawing/2014/main" id="{66B4823B-2BA7-4CCB-A0D0-6651D9563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602" y="1680905"/>
              <a:ext cx="589895" cy="5898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19872"/>
                  </a:moveTo>
                  <a:cubicBezTo>
                    <a:pt x="5798" y="19872"/>
                    <a:pt x="1728" y="15802"/>
                    <a:pt x="1728" y="10800"/>
                  </a:cubicBezTo>
                  <a:cubicBezTo>
                    <a:pt x="1728" y="5798"/>
                    <a:pt x="5798" y="1728"/>
                    <a:pt x="10800" y="1728"/>
                  </a:cubicBezTo>
                  <a:cubicBezTo>
                    <a:pt x="15802" y="1728"/>
                    <a:pt x="19872" y="5798"/>
                    <a:pt x="19872" y="10800"/>
                  </a:cubicBezTo>
                  <a:cubicBezTo>
                    <a:pt x="19872" y="12103"/>
                    <a:pt x="19594" y="13342"/>
                    <a:pt x="19097" y="14463"/>
                  </a:cubicBezTo>
                  <a:lnTo>
                    <a:pt x="20715" y="15083"/>
                  </a:lnTo>
                  <a:cubicBezTo>
                    <a:pt x="21284" y="13770"/>
                    <a:pt x="21600" y="1232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2320" y="21600"/>
                    <a:pt x="13765" y="21285"/>
                    <a:pt x="15077" y="20719"/>
                  </a:cubicBezTo>
                  <a:lnTo>
                    <a:pt x="14460" y="19098"/>
                  </a:lnTo>
                  <a:cubicBezTo>
                    <a:pt x="13340" y="19594"/>
                    <a:pt x="12102" y="19872"/>
                    <a:pt x="10800" y="19872"/>
                  </a:cubicBezTo>
                  <a:close/>
                  <a:moveTo>
                    <a:pt x="10800" y="1987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0" name="AutoShape 9">
              <a:extLst>
                <a:ext uri="{FF2B5EF4-FFF2-40B4-BE49-F238E27FC236}">
                  <a16:creationId xmlns:a16="http://schemas.microsoft.com/office/drawing/2014/main" id="{0C59211F-D6CE-4D53-A18A-FD51B92F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540" y="2040741"/>
              <a:ext cx="252180" cy="25291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8051"/>
                  </a:moveTo>
                  <a:lnTo>
                    <a:pt x="14225" y="10670"/>
                  </a:lnTo>
                  <a:lnTo>
                    <a:pt x="19589" y="7493"/>
                  </a:lnTo>
                  <a:lnTo>
                    <a:pt x="0" y="0"/>
                  </a:lnTo>
                  <a:lnTo>
                    <a:pt x="7455" y="19561"/>
                  </a:lnTo>
                  <a:lnTo>
                    <a:pt x="10655" y="14218"/>
                  </a:lnTo>
                  <a:lnTo>
                    <a:pt x="18031" y="21600"/>
                  </a:lnTo>
                  <a:cubicBezTo>
                    <a:pt x="18031" y="21600"/>
                    <a:pt x="21600" y="18051"/>
                    <a:pt x="21600" y="18051"/>
                  </a:cubicBezTo>
                  <a:close/>
                  <a:moveTo>
                    <a:pt x="21600" y="1805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" name="AutoShape 1">
            <a:extLst>
              <a:ext uri="{FF2B5EF4-FFF2-40B4-BE49-F238E27FC236}">
                <a16:creationId xmlns:a16="http://schemas.microsoft.com/office/drawing/2014/main" id="{3DEB6D62-2BE2-45F8-907B-17FDB1D3552D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454571" y="1760792"/>
            <a:ext cx="808346" cy="63093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556" y="21600"/>
                </a:moveTo>
                <a:lnTo>
                  <a:pt x="20034" y="21600"/>
                </a:lnTo>
                <a:cubicBezTo>
                  <a:pt x="20364" y="21600"/>
                  <a:pt x="20633" y="21254"/>
                  <a:pt x="20633" y="20831"/>
                </a:cubicBezTo>
                <a:lnTo>
                  <a:pt x="20633" y="9204"/>
                </a:lnTo>
                <a:lnTo>
                  <a:pt x="19149" y="7029"/>
                </a:lnTo>
                <a:lnTo>
                  <a:pt x="16957" y="9435"/>
                </a:lnTo>
                <a:lnTo>
                  <a:pt x="16957" y="20831"/>
                </a:lnTo>
                <a:cubicBezTo>
                  <a:pt x="16957" y="21254"/>
                  <a:pt x="17227" y="21600"/>
                  <a:pt x="17556" y="21600"/>
                </a:cubicBezTo>
                <a:close/>
                <a:moveTo>
                  <a:pt x="12388" y="21600"/>
                </a:moveTo>
                <a:cubicBezTo>
                  <a:pt x="13214" y="21600"/>
                  <a:pt x="14040" y="21600"/>
                  <a:pt x="14866" y="21600"/>
                </a:cubicBezTo>
                <a:cubicBezTo>
                  <a:pt x="15195" y="21600"/>
                  <a:pt x="15465" y="21254"/>
                  <a:pt x="15465" y="20831"/>
                </a:cubicBezTo>
                <a:cubicBezTo>
                  <a:pt x="15465" y="17620"/>
                  <a:pt x="15465" y="14408"/>
                  <a:pt x="15465" y="11197"/>
                </a:cubicBezTo>
                <a:cubicBezTo>
                  <a:pt x="15465" y="11157"/>
                  <a:pt x="15463" y="11118"/>
                  <a:pt x="15458" y="11079"/>
                </a:cubicBezTo>
                <a:lnTo>
                  <a:pt x="11833" y="15057"/>
                </a:lnTo>
                <a:lnTo>
                  <a:pt x="11789" y="15026"/>
                </a:lnTo>
                <a:lnTo>
                  <a:pt x="11789" y="20831"/>
                </a:lnTo>
                <a:cubicBezTo>
                  <a:pt x="11789" y="21254"/>
                  <a:pt x="12058" y="21600"/>
                  <a:pt x="12388" y="21600"/>
                </a:cubicBezTo>
                <a:cubicBezTo>
                  <a:pt x="12388" y="21600"/>
                  <a:pt x="12388" y="21600"/>
                  <a:pt x="12388" y="21600"/>
                </a:cubicBezTo>
                <a:close/>
                <a:moveTo>
                  <a:pt x="2051" y="21600"/>
                </a:moveTo>
                <a:lnTo>
                  <a:pt x="4529" y="21600"/>
                </a:lnTo>
                <a:cubicBezTo>
                  <a:pt x="4858" y="21600"/>
                  <a:pt x="5128" y="21254"/>
                  <a:pt x="5128" y="20831"/>
                </a:cubicBezTo>
                <a:lnTo>
                  <a:pt x="5128" y="15449"/>
                </a:lnTo>
                <a:lnTo>
                  <a:pt x="1452" y="18238"/>
                </a:lnTo>
                <a:lnTo>
                  <a:pt x="1452" y="20831"/>
                </a:lnTo>
                <a:cubicBezTo>
                  <a:pt x="1452" y="21254"/>
                  <a:pt x="1721" y="21600"/>
                  <a:pt x="2051" y="21600"/>
                </a:cubicBezTo>
                <a:cubicBezTo>
                  <a:pt x="2051" y="21600"/>
                  <a:pt x="2051" y="21600"/>
                  <a:pt x="2051" y="21600"/>
                </a:cubicBezTo>
                <a:close/>
                <a:moveTo>
                  <a:pt x="0" y="14082"/>
                </a:moveTo>
                <a:lnTo>
                  <a:pt x="8101" y="7936"/>
                </a:lnTo>
                <a:lnTo>
                  <a:pt x="8572" y="7579"/>
                </a:lnTo>
                <a:lnTo>
                  <a:pt x="9051" y="7917"/>
                </a:lnTo>
                <a:lnTo>
                  <a:pt x="11482" y="9629"/>
                </a:lnTo>
                <a:lnTo>
                  <a:pt x="17981" y="2498"/>
                </a:lnTo>
                <a:lnTo>
                  <a:pt x="17059" y="1143"/>
                </a:lnTo>
                <a:lnTo>
                  <a:pt x="19329" y="572"/>
                </a:lnTo>
                <a:lnTo>
                  <a:pt x="21600" y="0"/>
                </a:lnTo>
                <a:lnTo>
                  <a:pt x="20851" y="2807"/>
                </a:lnTo>
                <a:lnTo>
                  <a:pt x="20101" y="5615"/>
                </a:lnTo>
                <a:lnTo>
                  <a:pt x="19242" y="4352"/>
                </a:lnTo>
                <a:lnTo>
                  <a:pt x="12224" y="12052"/>
                </a:lnTo>
                <a:lnTo>
                  <a:pt x="11720" y="12606"/>
                </a:lnTo>
                <a:lnTo>
                  <a:pt x="11139" y="12196"/>
                </a:lnTo>
                <a:lnTo>
                  <a:pt x="8607" y="10413"/>
                </a:lnTo>
                <a:lnTo>
                  <a:pt x="977" y="16202"/>
                </a:lnTo>
                <a:lnTo>
                  <a:pt x="0" y="14082"/>
                </a:lnTo>
                <a:cubicBezTo>
                  <a:pt x="0" y="14082"/>
                  <a:pt x="0" y="14082"/>
                  <a:pt x="0" y="14082"/>
                </a:cubicBezTo>
                <a:close/>
                <a:moveTo>
                  <a:pt x="7220" y="21600"/>
                </a:moveTo>
                <a:cubicBezTo>
                  <a:pt x="8045" y="21600"/>
                  <a:pt x="8871" y="21600"/>
                  <a:pt x="9698" y="21600"/>
                </a:cubicBezTo>
                <a:cubicBezTo>
                  <a:pt x="10027" y="21600"/>
                  <a:pt x="10297" y="21254"/>
                  <a:pt x="10297" y="20831"/>
                </a:cubicBezTo>
                <a:lnTo>
                  <a:pt x="10297" y="13975"/>
                </a:lnTo>
                <a:lnTo>
                  <a:pt x="8624" y="12797"/>
                </a:lnTo>
                <a:lnTo>
                  <a:pt x="6620" y="14317"/>
                </a:lnTo>
                <a:lnTo>
                  <a:pt x="6620" y="20831"/>
                </a:lnTo>
                <a:cubicBezTo>
                  <a:pt x="6620" y="21254"/>
                  <a:pt x="6890" y="21600"/>
                  <a:pt x="7220" y="21600"/>
                </a:cubicBezTo>
                <a:cubicBezTo>
                  <a:pt x="7220" y="21600"/>
                  <a:pt x="7220" y="21600"/>
                  <a:pt x="7220" y="21600"/>
                </a:cubicBezTo>
                <a:close/>
                <a:moveTo>
                  <a:pt x="7220" y="21600"/>
                </a:moveTo>
              </a:path>
            </a:pathLst>
          </a:custGeom>
          <a:solidFill>
            <a:srgbClr val="FCB61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442E25-64A5-403A-8CA6-3E2957CA7F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10623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0442E25-64A5-403A-8CA6-3E2957CA7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CF1FC08-0243-40D9-A6FD-DC8507EA0E5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RSD Title" panose="02000906030000020004" pitchFamily="2" charset="-78"/>
              <a:ea typeface="+mn-ea"/>
              <a:cs typeface="HRSD Title" panose="02000906030000020004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2A06CD-CD54-4299-9D25-29D6AFE48138}"/>
              </a:ext>
            </a:extLst>
          </p:cNvPr>
          <p:cNvSpPr txBox="1">
            <a:spLocks/>
          </p:cNvSpPr>
          <p:nvPr/>
        </p:nvSpPr>
        <p:spPr>
          <a:xfrm>
            <a:off x="609602" y="1192059"/>
            <a:ext cx="10972800" cy="20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ar-SA" sz="1600">
                <a:latin typeface="HRSD" panose="02000906030000020004" pitchFamily="2" charset="-78"/>
                <a:cs typeface="HRSD" panose="02000906030000020004" pitchFamily="2" charset="-78"/>
              </a:rPr>
              <a:t>بناءً على ردود رؤساء الإدارات العامة على الأسئلة الواردة في الشريحة السابقة ، سيتم ملء الجدول أدناه لتحديد الآثار المترتبة على القوى العاملة لمبادرات استراتيجية محددة:</a:t>
            </a:r>
            <a:endParaRPr lang="en-US" sz="1600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DE8A4251-CE9D-4C13-BF4D-C6C659A7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035"/>
            <a:ext cx="10140862" cy="684213"/>
          </a:xfrm>
        </p:spPr>
        <p:txBody>
          <a:bodyPr vert="horz"/>
          <a:lstStyle/>
          <a:p>
            <a:pPr algn="r" rtl="1"/>
            <a:r>
              <a:rPr lang="ar-AE" dirty="0"/>
              <a:t>الرؤى ا</a:t>
            </a:r>
            <a:r>
              <a:rPr lang="ar-SA" dirty="0"/>
              <a:t>لا</a:t>
            </a:r>
            <a:r>
              <a:rPr lang="ar-AE" dirty="0" err="1"/>
              <a:t>ستراتيجية</a:t>
            </a:r>
            <a:r>
              <a:rPr lang="en-US" dirty="0"/>
              <a:t> (2/2) </a:t>
            </a:r>
          </a:p>
        </p:txBody>
      </p:sp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7D4C0ADF-CD10-48AC-9989-B1B9248F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11079"/>
              </p:ext>
            </p:extLst>
          </p:nvPr>
        </p:nvGraphicFramePr>
        <p:xfrm>
          <a:off x="609600" y="1711136"/>
          <a:ext cx="10972800" cy="201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4755604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72064757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13309160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90711356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65815893"/>
                    </a:ext>
                  </a:extLst>
                </a:gridCol>
              </a:tblGrid>
              <a:tr h="303723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تغيير القوى العاملة في المستقبل</a:t>
                      </a:r>
                      <a:endParaRPr lang="en-US" sz="1400" dirty="0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المسميات</a:t>
                      </a:r>
                      <a:r>
                        <a:rPr lang="ar-AE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 الوظيفية</a:t>
                      </a:r>
                      <a:r>
                        <a:rPr lang="ar-SA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 المتأثرة</a:t>
                      </a:r>
                      <a:endParaRPr lang="en-US" sz="1400" dirty="0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SA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الوحدات</a:t>
                      </a:r>
                      <a:r>
                        <a:rPr lang="ar-AE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 التنظيمي</a:t>
                      </a:r>
                      <a:r>
                        <a:rPr lang="ar-SA" sz="1400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ة المتأثرة</a:t>
                      </a:r>
                      <a:endParaRPr lang="en-US" sz="1400" dirty="0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الهدف الاستراتيجي</a:t>
                      </a:r>
                      <a:endParaRPr lang="en-US" sz="1400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المبادرة الإستراتيجية</a:t>
                      </a:r>
                      <a:endParaRPr lang="en-US" sz="1400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118228"/>
                  </a:ext>
                </a:extLst>
              </a:tr>
              <a:tr h="854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تحديد الاتجاه المتوقع للقوى العاملة مثل إنشاء أدوار وظيفية جديدة ، وتغييرات في الأدوار الوظيفية ، وما إلى ذلك.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سرد </a:t>
                      </a:r>
                      <a:r>
                        <a:rPr lang="ar-SA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المسميات</a:t>
                      </a: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 الوظيفية التي ستتأثر بتنفيذ المبادرة الاستراتيجية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تحديد التغييرات المحتملة على </a:t>
                      </a:r>
                      <a:r>
                        <a:rPr lang="ar-SA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الوحدات</a:t>
                      </a: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 التنظيمية التي ستتأثر بتنفيذ المبادرة الاستراتيجية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 i="1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تحديد الهدف الاستراتيجي لكل مبادرة يتم تحديدها</a:t>
                      </a:r>
                      <a:endParaRPr lang="en-US" sz="1400" i="1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تحديد المبادرات الاستراتيجية التي ستقوم بها </a:t>
                      </a:r>
                      <a:r>
                        <a:rPr lang="ar-SA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الجهة </a:t>
                      </a:r>
                      <a:r>
                        <a:rPr lang="ar-AE" sz="1400" i="1" dirty="0">
                          <a:solidFill>
                            <a:schemeClr val="tx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بناءً على فهم الأولويات الاستراتيجية لتحقيق الرؤية والرسالة.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361744"/>
                  </a:ext>
                </a:extLst>
              </a:tr>
              <a:tr h="854357"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75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75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75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75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lnSpc>
                          <a:spcPct val="75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85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98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D1F51EE-7CD3-4540-A657-250698A293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D1F51EE-7CD3-4540-A657-250698A2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EB79BB4-DC7C-48FC-89E7-DC1F153B7AA1}"/>
              </a:ext>
            </a:extLst>
          </p:cNvPr>
          <p:cNvSpPr txBox="1">
            <a:spLocks/>
          </p:cNvSpPr>
          <p:nvPr/>
        </p:nvSpPr>
        <p:spPr>
          <a:xfrm>
            <a:off x="5250730" y="2368573"/>
            <a:ext cx="5955750" cy="2120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accent6"/>
                </a:solidFill>
                <a:latin typeface="Effra" panose="020B0603020203020204" pitchFamily="34" charset="0"/>
                <a:ea typeface="+mj-ea"/>
                <a:cs typeface="Effra" panose="020B0603020203020204" pitchFamily="34" charset="0"/>
              </a:defRPr>
            </a:lvl1pPr>
          </a:lstStyle>
          <a:p>
            <a:pPr marL="1371600" indent="-1371600">
              <a:lnSpc>
                <a:spcPct val="70000"/>
              </a:lnSpc>
              <a:buFont typeface="+mj-lt"/>
              <a:buAutoNum type="arabicPeriod" startAt="3"/>
            </a:pPr>
            <a:r>
              <a:rPr lang="ar-SA" sz="4800">
                <a:solidFill>
                  <a:schemeClr val="accent5"/>
                </a:solidFill>
                <a:latin typeface="HRSD" panose="02000906030000020004" pitchFamily="2" charset="-78"/>
                <a:cs typeface="HRSD"/>
              </a:rPr>
              <a:t>تحليل محركات عبء العمل</a:t>
            </a:r>
          </a:p>
        </p:txBody>
      </p:sp>
    </p:spTree>
    <p:extLst>
      <p:ext uri="{BB962C8B-B14F-4D97-AF65-F5344CB8AC3E}">
        <p14:creationId xmlns:p14="http://schemas.microsoft.com/office/powerpoint/2010/main" val="302220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442E25-64A5-403A-8CA6-3E2957CA7F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9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0442E25-64A5-403A-8CA6-3E2957CA7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4">
            <a:extLst>
              <a:ext uri="{FF2B5EF4-FFF2-40B4-BE49-F238E27FC236}">
                <a16:creationId xmlns:a16="http://schemas.microsoft.com/office/drawing/2014/main" id="{BF87BB94-AAF3-4C18-B2C2-0EA26A65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035"/>
            <a:ext cx="10140862" cy="684213"/>
          </a:xfrm>
        </p:spPr>
        <p:txBody>
          <a:bodyPr vert="horz"/>
          <a:lstStyle/>
          <a:p>
            <a:pPr algn="r" rtl="1"/>
            <a:r>
              <a:rPr lang="ar-SA" b="0" dirty="0"/>
              <a:t>تحليل محركات عبء العمل</a:t>
            </a:r>
            <a:r>
              <a:rPr lang="en-US" b="0" dirty="0"/>
              <a:t> </a:t>
            </a:r>
            <a:r>
              <a:rPr lang="ar-AE" b="0" dirty="0"/>
              <a:t>/ اسم </a:t>
            </a:r>
            <a:r>
              <a:rPr lang="ar-SA" b="0" dirty="0"/>
              <a:t>الوكالة</a:t>
            </a:r>
            <a:endParaRPr lang="en-US" b="0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CF1FC08-0243-40D9-A6FD-DC8507EA0E5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RSD Title" panose="02000906030000020004" pitchFamily="2" charset="-78"/>
              <a:ea typeface="+mn-ea"/>
              <a:cs typeface="HRSD Title" panose="02000906030000020004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030A6-2AFB-41D3-8501-9B13E1E4CB44}"/>
              </a:ext>
            </a:extLst>
          </p:cNvPr>
          <p:cNvSpPr txBox="1"/>
          <p:nvPr/>
        </p:nvSpPr>
        <p:spPr>
          <a:xfrm>
            <a:off x="6259284" y="1196550"/>
            <a:ext cx="5323114" cy="2249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r" defTabSz="914400" rtl="1" eaLnBrk="1" latinLnBrk="0" hangingPunct="1"/>
            <a:r>
              <a:rPr lang="ar-SA" b="1" dirty="0">
                <a:solidFill>
                  <a:schemeClr val="accent5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الوكالة 1</a:t>
            </a:r>
            <a:endParaRPr lang="en-US" b="1" dirty="0">
              <a:solidFill>
                <a:schemeClr val="accent5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2EBB6E6-1E50-4EFF-97F8-6C30692A7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99489"/>
              </p:ext>
            </p:extLst>
          </p:nvPr>
        </p:nvGraphicFramePr>
        <p:xfrm>
          <a:off x="620486" y="1457997"/>
          <a:ext cx="10961912" cy="2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239">
                  <a:extLst>
                    <a:ext uri="{9D8B030D-6E8A-4147-A177-3AD203B41FA5}">
                      <a16:colId xmlns:a16="http://schemas.microsoft.com/office/drawing/2014/main" val="2796520832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2931416575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2109566951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1628423105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2246527022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1694790053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1361807095"/>
                    </a:ext>
                  </a:extLst>
                </a:gridCol>
                <a:gridCol w="1370239">
                  <a:extLst>
                    <a:ext uri="{9D8B030D-6E8A-4147-A177-3AD203B41FA5}">
                      <a16:colId xmlns:a16="http://schemas.microsoft.com/office/drawing/2014/main" val="295768332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</a:t>
                      </a:r>
                      <a:r>
                        <a:rPr lang="ar-SA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تغيير المتوقع </a:t>
                      </a: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في الحجم</a:t>
                      </a:r>
                      <a:endParaRPr lang="en-US" sz="1400" dirty="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الحجم لكل موظف</a:t>
                      </a:r>
                      <a:endParaRPr lang="en-US" sz="140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الحجم الحالي</a:t>
                      </a:r>
                      <a:endParaRPr lang="en-US" sz="140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AE" sz="140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الموظفين الحاليين</a:t>
                      </a:r>
                      <a:endParaRPr lang="en-US" sz="140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SA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</a:t>
                      </a: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 عبء العمل</a:t>
                      </a:r>
                      <a:endParaRPr lang="en-US" sz="1400" dirty="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ar-SA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الوكالة</a:t>
                      </a:r>
                      <a:endParaRPr lang="en-US" sz="1400" dirty="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534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b="1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b="1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b="1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b="1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US" sz="1400" b="1">
                        <a:solidFill>
                          <a:schemeClr val="bg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1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عبء العمل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 1</a:t>
                      </a:r>
                      <a:endParaRPr lang="en-US" sz="1400" dirty="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اسم الوكالة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381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عبء العمل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 2</a:t>
                      </a:r>
                      <a:endParaRPr lang="en-US" sz="1400" dirty="0"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96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عبء العمل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 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83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عبء العمل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 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3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عبء العمل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 2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55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XX</a:t>
                      </a:r>
                      <a:endParaRPr lang="en-US" sz="1400">
                        <a:solidFill>
                          <a:schemeClr val="tx1"/>
                        </a:solidFill>
                        <a:latin typeface="HRSD" panose="02000906030000020004" pitchFamily="2" charset="-78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dirty="0">
                          <a:latin typeface="HRSD" panose="02000906030000020004" pitchFamily="2" charset="-78"/>
                          <a:cs typeface="HRSD" panose="02000906030000020004" pitchFamily="2" charset="-78"/>
                        </a:rPr>
                        <a:t>محرك عبء العمل</a:t>
                      </a:r>
                      <a:r>
                        <a:rPr kumimoji="0" lang="ar-A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RSD" panose="02000906030000020004" pitchFamily="2" charset="-78"/>
                          <a:ea typeface="+mn-ea"/>
                          <a:cs typeface="HRSD" panose="02000906030000020004" pitchFamily="2" charset="-78"/>
                        </a:rPr>
                        <a:t> 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RSD" panose="02000906030000020004" pitchFamily="2" charset="-78"/>
                        <a:ea typeface="+mn-ea"/>
                        <a:cs typeface="HRSD" panose="02000906030000020004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783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63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>
            <a:extLst>
              <a:ext uri="{FF2B5EF4-FFF2-40B4-BE49-F238E27FC236}">
                <a16:creationId xmlns:a16="http://schemas.microsoft.com/office/drawing/2014/main" id="{0C1AD2D2-31D2-484C-9AE8-83CD53752D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8" name="Object 27" hidden="1">
                        <a:extLst>
                          <a:ext uri="{FF2B5EF4-FFF2-40B4-BE49-F238E27FC236}">
                            <a16:creationId xmlns:a16="http://schemas.microsoft.com/office/drawing/2014/main" id="{0C1AD2D2-31D2-484C-9AE8-83CD53752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itle 31">
            <a:extLst>
              <a:ext uri="{FF2B5EF4-FFF2-40B4-BE49-F238E27FC236}">
                <a16:creationId xmlns:a16="http://schemas.microsoft.com/office/drawing/2014/main" id="{30F340C3-F1A3-4220-9FC4-FAD8BA5020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1413" y="3086893"/>
            <a:ext cx="10274300" cy="684213"/>
          </a:xfr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ar-SA" sz="6000">
                <a:solidFill>
                  <a:schemeClr val="bg1"/>
                </a:solidFill>
                <a:latin typeface="HRSD" panose="02000906030000020004" pitchFamily="2" charset="-78"/>
                <a:cs typeface="HRSD" panose="02000906030000020004" pitchFamily="2" charset="-78"/>
              </a:rPr>
              <a:t>شكرا</a:t>
            </a:r>
            <a:endParaRPr lang="en-US" sz="6000">
              <a:solidFill>
                <a:schemeClr val="bg1"/>
              </a:solidFill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2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0442E25-64A5-403A-8CA6-3E2957CA7F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493861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0442E25-64A5-403A-8CA6-3E2957CA7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4">
            <a:extLst>
              <a:ext uri="{FF2B5EF4-FFF2-40B4-BE49-F238E27FC236}">
                <a16:creationId xmlns:a16="http://schemas.microsoft.com/office/drawing/2014/main" id="{BF87BB94-AAF3-4C18-B2C2-0EA26A65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035"/>
            <a:ext cx="10140862" cy="684213"/>
          </a:xfrm>
        </p:spPr>
        <p:txBody>
          <a:bodyPr vert="horz"/>
          <a:lstStyle/>
          <a:p>
            <a:pPr algn="r" rtl="1"/>
            <a:r>
              <a:rPr lang="ar-SA" b="0" dirty="0"/>
              <a:t>ملاحظات الأثر الاستراتيجي </a:t>
            </a:r>
            <a:r>
              <a:rPr lang="ar-AE" b="0" dirty="0"/>
              <a:t>للوكالة</a:t>
            </a:r>
            <a:endParaRPr lang="en-US" b="0" dirty="0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CF1FC08-0243-40D9-A6FD-DC8507EA0E5C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RSD Title" panose="02000906030000020004" pitchFamily="2" charset="-78"/>
              <a:ea typeface="+mn-ea"/>
              <a:cs typeface="HRSD Title" panose="020009060300000200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F9E20-9F43-47C8-9EAC-EA4C4D14BE5A}"/>
              </a:ext>
            </a:extLst>
          </p:cNvPr>
          <p:cNvSpPr txBox="1"/>
          <p:nvPr/>
        </p:nvSpPr>
        <p:spPr>
          <a:xfrm>
            <a:off x="1857472" y="1197883"/>
            <a:ext cx="2506028" cy="3204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ctr" defTabSz="914400" rtl="1" eaLnBrk="1" latinLnBrk="0" hangingPunct="1"/>
            <a:r>
              <a:rPr lang="ar-SA" sz="1200" b="1">
                <a:latin typeface="HRSD" panose="02000906030000020004" pitchFamily="2" charset="-78"/>
                <a:cs typeface="HRSD" panose="02000906030000020004" pitchFamily="2" charset="-78"/>
              </a:rPr>
              <a:t>الهيكل التنظيمي المستقبلي</a:t>
            </a:r>
            <a:endParaRPr lang="en-US" sz="1200" b="1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6C3D49D-5B93-4B53-9BC9-B08A6C6818C5}"/>
              </a:ext>
            </a:extLst>
          </p:cNvPr>
          <p:cNvSpPr txBox="1"/>
          <p:nvPr/>
        </p:nvSpPr>
        <p:spPr>
          <a:xfrm>
            <a:off x="7828502" y="1198167"/>
            <a:ext cx="2883107" cy="3204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algn="ctr" defTabSz="914400" eaLnBrk="1" latinLnBrk="0" hangingPunct="1"/>
            <a:r>
              <a:rPr lang="ar-SA" sz="1200" b="1">
                <a:latin typeface="HRSD" panose="02000906030000020004" pitchFamily="2" charset="-78"/>
                <a:cs typeface="HRSD" panose="02000906030000020004" pitchFamily="2" charset="-78"/>
              </a:rPr>
              <a:t>ملاحظات أثر الاستراتيجية </a:t>
            </a:r>
            <a:endParaRPr lang="en-US" sz="1200" b="1">
              <a:latin typeface="HRSD" panose="02000906030000020004" pitchFamily="2" charset="-78"/>
              <a:cs typeface="HRSD" panose="02000906030000020004" pitchFamily="2" charset="-78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24BA87C-71B6-469C-8DE0-3B09EA6FC2E9}"/>
              </a:ext>
            </a:extLst>
          </p:cNvPr>
          <p:cNvSpPr/>
          <p:nvPr/>
        </p:nvSpPr>
        <p:spPr>
          <a:xfrm>
            <a:off x="6362841" y="1636932"/>
            <a:ext cx="5236587" cy="444130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E" sz="1200">
                <a:solidFill>
                  <a:schemeClr val="tx2"/>
                </a:solidFill>
              </a:rPr>
              <a:t>xxx</a:t>
            </a: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54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6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1&quot;/&gt;&lt;m_eweekdayFirstOfWeekend val=&quot;6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HRSD">
      <a:dk1>
        <a:srgbClr val="000000"/>
      </a:dk1>
      <a:lt1>
        <a:srgbClr val="FFFFFF"/>
      </a:lt1>
      <a:dk2>
        <a:srgbClr val="134258"/>
      </a:dk2>
      <a:lt2>
        <a:srgbClr val="E7E6E6"/>
      </a:lt2>
      <a:accent1>
        <a:srgbClr val="134258"/>
      </a:accent1>
      <a:accent2>
        <a:srgbClr val="158284"/>
      </a:accent2>
      <a:accent3>
        <a:srgbClr val="2BB473"/>
      </a:accent3>
      <a:accent4>
        <a:srgbClr val="FCB613"/>
      </a:accent4>
      <a:accent5>
        <a:srgbClr val="F7931D"/>
      </a:accent5>
      <a:accent6>
        <a:srgbClr val="158284"/>
      </a:accent6>
      <a:hlink>
        <a:srgbClr val="0563C1"/>
      </a:hlink>
      <a:folHlink>
        <a:srgbClr val="954F72"/>
      </a:folHlink>
    </a:clrScheme>
    <a:fontScheme name="Custom 1">
      <a:majorFont>
        <a:latin typeface="29LT Bukra SemiBold"/>
        <a:ea typeface=""/>
        <a:cs typeface="29LT Bukra SemiBold"/>
      </a:majorFont>
      <a:minorFont>
        <a:latin typeface="Effra Regular"/>
        <a:ea typeface=""/>
        <a:cs typeface="Effra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marL="0" algn="ctr" defTabSz="914400" rtl="1" eaLnBrk="1" latinLnBrk="0" hangingPunct="1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noAutofit/>
      </a:bodyPr>
      <a:lstStyle>
        <a:defPPr marL="0" algn="r" defTabSz="914400" rtl="1" eaLnBrk="1" latinLnBrk="0" hangingPunct="1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RSD">
      <a:dk1>
        <a:srgbClr val="000000"/>
      </a:dk1>
      <a:lt1>
        <a:srgbClr val="FFFFFF"/>
      </a:lt1>
      <a:dk2>
        <a:srgbClr val="134258"/>
      </a:dk2>
      <a:lt2>
        <a:srgbClr val="E7E6E6"/>
      </a:lt2>
      <a:accent1>
        <a:srgbClr val="134258"/>
      </a:accent1>
      <a:accent2>
        <a:srgbClr val="158284"/>
      </a:accent2>
      <a:accent3>
        <a:srgbClr val="2BB473"/>
      </a:accent3>
      <a:accent4>
        <a:srgbClr val="FCB613"/>
      </a:accent4>
      <a:accent5>
        <a:srgbClr val="F7931D"/>
      </a:accent5>
      <a:accent6>
        <a:srgbClr val="158284"/>
      </a:accent6>
      <a:hlink>
        <a:srgbClr val="0563C1"/>
      </a:hlink>
      <a:folHlink>
        <a:srgbClr val="954F72"/>
      </a:folHlink>
    </a:clrScheme>
    <a:fontScheme name="Custom 1">
      <a:majorFont>
        <a:latin typeface="29LT Bukra SemiBold"/>
        <a:ea typeface=""/>
        <a:cs typeface="29LT Bukra SemiBold"/>
      </a:majorFont>
      <a:minorFont>
        <a:latin typeface="Effra Regular"/>
        <a:ea typeface=""/>
        <a:cs typeface="Effra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marL="0" algn="ctr" defTabSz="914400" rtl="1" eaLnBrk="1" latinLnBrk="0" hangingPunct="1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noAutofit/>
      </a:bodyPr>
      <a:lstStyle>
        <a:defPPr marL="0" algn="r" defTabSz="914400" rtl="1" eaLnBrk="1" latinLnBrk="0" hangingPunct="1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EE3F420A0F84885EFDD8D0EE7D2FF" ma:contentTypeVersion="11" ma:contentTypeDescription="Create a new document." ma:contentTypeScope="" ma:versionID="237ebb84824fee7dca0342909b5903f5">
  <xsd:schema xmlns:xsd="http://www.w3.org/2001/XMLSchema" xmlns:xs="http://www.w3.org/2001/XMLSchema" xmlns:p="http://schemas.microsoft.com/office/2006/metadata/properties" xmlns:ns2="54ac99fa-ea48-4ce6-85e5-9fcc470e608a" xmlns:ns3="5a74d379-df3c-43c1-99be-0f85e7307278" targetNamespace="http://schemas.microsoft.com/office/2006/metadata/properties" ma:root="true" ma:fieldsID="5ee34231cc75bda7beef664464381a83" ns2:_="" ns3:_="">
    <xsd:import namespace="54ac99fa-ea48-4ce6-85e5-9fcc470e608a"/>
    <xsd:import namespace="5a74d379-df3c-43c1-99be-0f85e73072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c99fa-ea48-4ce6-85e5-9fcc470e6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e55ed9c-baae-4bd1-a66c-061a6827a7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4d379-df3c-43c1-99be-0f85e73072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b1885fa-cd9c-4c53-a944-98c06eecbab0}" ma:internalName="TaxCatchAll" ma:showField="CatchAllData" ma:web="5a74d379-df3c-43c1-99be-0f85e73072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74d379-df3c-43c1-99be-0f85e7307278">
      <UserInfo>
        <DisplayName>Haque, Shahbaz</DisplayName>
        <AccountId>63</AccountId>
        <AccountType/>
      </UserInfo>
      <UserInfo>
        <DisplayName>Hijawi, Marwan</DisplayName>
        <AccountId>13</AccountId>
        <AccountType/>
      </UserInfo>
      <UserInfo>
        <DisplayName>Almajed, Oday</DisplayName>
        <AccountId>35</AccountId>
        <AccountType/>
      </UserInfo>
      <UserInfo>
        <DisplayName>Sheikh Issa, Tareq</DisplayName>
        <AccountId>16</AccountId>
        <AccountType/>
      </UserInfo>
      <UserInfo>
        <DisplayName>Chehade, Hind (UAE)</DisplayName>
        <AccountId>85</AccountId>
        <AccountType/>
      </UserInfo>
      <UserInfo>
        <DisplayName>Al Zakhab, Mubin (UAE)</DisplayName>
        <AccountId>18</AccountId>
        <AccountType/>
      </UserInfo>
      <UserInfo>
        <DisplayName>Almarzuki, Reema</DisplayName>
        <AccountId>243</AccountId>
        <AccountType/>
      </UserInfo>
      <UserInfo>
        <DisplayName>Almahasheer, Shaikha</DisplayName>
        <AccountId>109</AccountId>
        <AccountType/>
      </UserInfo>
      <UserInfo>
        <DisplayName>Alkhowaiter, Abdulrahman</DisplayName>
        <AccountId>43</AccountId>
        <AccountType/>
      </UserInfo>
      <UserInfo>
        <DisplayName>Leung, Andy (UAE)</DisplayName>
        <AccountId>24</AccountId>
        <AccountType/>
      </UserInfo>
      <UserInfo>
        <DisplayName>Dhingra, Charu</DisplayName>
        <AccountId>17</AccountId>
        <AccountType/>
      </UserInfo>
    </SharedWithUsers>
    <lcf76f155ced4ddcb4097134ff3c332f xmlns="54ac99fa-ea48-4ce6-85e5-9fcc470e608a">
      <Terms xmlns="http://schemas.microsoft.com/office/infopath/2007/PartnerControls"/>
    </lcf76f155ced4ddcb4097134ff3c332f>
    <TaxCatchAll xmlns="5a74d379-df3c-43c1-99be-0f85e73072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77E51-2372-4FA8-A331-6DE710D85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c99fa-ea48-4ce6-85e5-9fcc470e608a"/>
    <ds:schemaRef ds:uri="5a74d379-df3c-43c1-99be-0f85e7307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52B7D5-8996-43AA-A64E-50F3919A6B71}">
  <ds:schemaRefs>
    <ds:schemaRef ds:uri="54ac99fa-ea48-4ce6-85e5-9fcc470e608a"/>
    <ds:schemaRef ds:uri="http://purl.org/dc/dcmitype/"/>
    <ds:schemaRef ds:uri="5a74d379-df3c-43c1-99be-0f85e7307278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45AEA2C-9E0C-4DDB-95AB-694162C6C8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578</Words>
  <Application>Microsoft Office PowerPoint</Application>
  <PresentationFormat>شاشة عريضة</PresentationFormat>
  <Paragraphs>112</Paragraphs>
  <Slides>8</Slides>
  <Notes>5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21" baseType="lpstr">
      <vt:lpstr>29LT Bukra</vt:lpstr>
      <vt:lpstr>29LT Bukra SemiBold</vt:lpstr>
      <vt:lpstr>Arial</vt:lpstr>
      <vt:lpstr>Calibri</vt:lpstr>
      <vt:lpstr>Effra</vt:lpstr>
      <vt:lpstr>Effra Regular</vt:lpstr>
      <vt:lpstr>HRSD</vt:lpstr>
      <vt:lpstr>HRSD Title</vt:lpstr>
      <vt:lpstr>Times New Roman</vt:lpstr>
      <vt:lpstr>Wingdings</vt:lpstr>
      <vt:lpstr>2_Office Theme</vt:lpstr>
      <vt:lpstr>3_Office Theme</vt:lpstr>
      <vt:lpstr>think-cell Slide</vt:lpstr>
      <vt:lpstr>مشروع التخطيط الاستراتيجي للقوى العاملة</vt:lpstr>
      <vt:lpstr>عرض تقديمي في PowerPoint</vt:lpstr>
      <vt:lpstr>الرؤى الاستراتيجية (1/2)  </vt:lpstr>
      <vt:lpstr>الرؤى الاستراتيجية (2/2) </vt:lpstr>
      <vt:lpstr>عرض تقديمي في PowerPoint</vt:lpstr>
      <vt:lpstr>تحليل محركات عبء العمل / اسم الوكالة</vt:lpstr>
      <vt:lpstr>شكرا</vt:lpstr>
      <vt:lpstr>ملاحظات الأثر الاستراتيجي للوكالة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Excellence Unit Target Operating Model</dc:title>
  <dc:creator>Hijawi, Marwan</dc:creator>
  <cp:lastModifiedBy>احمد عياط كسار العنزي</cp:lastModifiedBy>
  <cp:revision>16</cp:revision>
  <dcterms:created xsi:type="dcterms:W3CDTF">2021-10-23T08:17:33Z</dcterms:created>
  <dcterms:modified xsi:type="dcterms:W3CDTF">2023-08-06T06:19:52Z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0x010100A5FEE3F420A0F84885EFDD8D0EE7D2FF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SIP_Label_5cebf2f5-dee6-403f-8a2a-296d92d3ce27_Enabled">
    <vt:lpwstr>true</vt:lpwstr>
  </property>
  <property fmtid="{D5CDD505-2E9C-101B-9397-08002B2CF9AE}" pid="8" name="MSIP_Label_5cebf2f5-dee6-403f-8a2a-296d92d3ce27_SetDate">
    <vt:lpwstr>2023-08-06T06:19:47Z</vt:lpwstr>
  </property>
  <property fmtid="{D5CDD505-2E9C-101B-9397-08002B2CF9AE}" pid="9" name="MSIP_Label_5cebf2f5-dee6-403f-8a2a-296d92d3ce27_Method">
    <vt:lpwstr>Standard</vt:lpwstr>
  </property>
  <property fmtid="{D5CDD505-2E9C-101B-9397-08002B2CF9AE}" pid="10" name="MSIP_Label_5cebf2f5-dee6-403f-8a2a-296d92d3ce27_Name">
    <vt:lpwstr>Internal</vt:lpwstr>
  </property>
  <property fmtid="{D5CDD505-2E9C-101B-9397-08002B2CF9AE}" pid="11" name="MSIP_Label_5cebf2f5-dee6-403f-8a2a-296d92d3ce27_SiteId">
    <vt:lpwstr>7c65bb51-39b0-4cd9-bcdd-b68d86af1a8c</vt:lpwstr>
  </property>
  <property fmtid="{D5CDD505-2E9C-101B-9397-08002B2CF9AE}" pid="12" name="MSIP_Label_5cebf2f5-dee6-403f-8a2a-296d92d3ce27_ActionId">
    <vt:lpwstr>8c728900-f301-4f28-b8b7-81a21645ea28</vt:lpwstr>
  </property>
  <property fmtid="{D5CDD505-2E9C-101B-9397-08002B2CF9AE}" pid="13" name="MSIP_Label_5cebf2f5-dee6-403f-8a2a-296d92d3ce27_ContentBits">
    <vt:lpwstr>3</vt:lpwstr>
  </property>
</Properties>
</file>